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0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9" r:id="rId1"/>
  </p:sldMasterIdLst>
  <p:notesMasterIdLst>
    <p:notesMasterId r:id="rId40"/>
  </p:notesMasterIdLst>
  <p:handoutMasterIdLst>
    <p:handoutMasterId r:id="rId41"/>
  </p:handoutMasterIdLst>
  <p:sldIdLst>
    <p:sldId id="307" r:id="rId2"/>
    <p:sldId id="274" r:id="rId3"/>
    <p:sldId id="276" r:id="rId4"/>
    <p:sldId id="279" r:id="rId5"/>
    <p:sldId id="283" r:id="rId6"/>
    <p:sldId id="281" r:id="rId7"/>
    <p:sldId id="285" r:id="rId8"/>
    <p:sldId id="280" r:id="rId9"/>
    <p:sldId id="277" r:id="rId10"/>
    <p:sldId id="284" r:id="rId11"/>
    <p:sldId id="275" r:id="rId12"/>
    <p:sldId id="278" r:id="rId13"/>
    <p:sldId id="282" r:id="rId14"/>
    <p:sldId id="309" r:id="rId15"/>
    <p:sldId id="295" r:id="rId16"/>
    <p:sldId id="286" r:id="rId17"/>
    <p:sldId id="287" r:id="rId18"/>
    <p:sldId id="288" r:id="rId19"/>
    <p:sldId id="289" r:id="rId20"/>
    <p:sldId id="290" r:id="rId21"/>
    <p:sldId id="293" r:id="rId22"/>
    <p:sldId id="291" r:id="rId23"/>
    <p:sldId id="292" r:id="rId24"/>
    <p:sldId id="294" r:id="rId25"/>
    <p:sldId id="296" r:id="rId26"/>
    <p:sldId id="297" r:id="rId27"/>
    <p:sldId id="298" r:id="rId28"/>
    <p:sldId id="299" r:id="rId29"/>
    <p:sldId id="300" r:id="rId30"/>
    <p:sldId id="304" r:id="rId31"/>
    <p:sldId id="305" r:id="rId32"/>
    <p:sldId id="311" r:id="rId33"/>
    <p:sldId id="303" r:id="rId34"/>
    <p:sldId id="302" r:id="rId35"/>
    <p:sldId id="301" r:id="rId36"/>
    <p:sldId id="308" r:id="rId37"/>
    <p:sldId id="310" r:id="rId38"/>
    <p:sldId id="306" r:id="rId39"/>
  </p:sldIdLst>
  <p:sldSz cx="11522075" cy="6480175"/>
  <p:notesSz cx="6858000" cy="9144000"/>
  <p:custDataLst>
    <p:tags r:id="rId42"/>
  </p:custDataLst>
  <p:defaultTextStyle>
    <a:defPPr>
      <a:defRPr lang="de-DE"/>
    </a:defPPr>
    <a:lvl1pPr marL="0" algn="l" defTabSz="11521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1pPr>
    <a:lvl2pPr marL="576072" algn="l" defTabSz="11521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2pPr>
    <a:lvl3pPr marL="1152144" algn="l" defTabSz="11521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3pPr>
    <a:lvl4pPr marL="1728216" algn="l" defTabSz="11521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4pPr>
    <a:lvl5pPr marL="2304288" algn="l" defTabSz="11521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5pPr>
    <a:lvl6pPr marL="2880360" algn="l" defTabSz="11521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6pPr>
    <a:lvl7pPr marL="3456432" algn="l" defTabSz="11521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7pPr>
    <a:lvl8pPr marL="4032504" algn="l" defTabSz="11521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8pPr>
    <a:lvl9pPr marL="4608576" algn="l" defTabSz="11521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orient="horz" pos="204">
          <p15:clr>
            <a:srgbClr val="A4A3A4"/>
          </p15:clr>
        </p15:guide>
        <p15:guide id="8" orient="horz" pos="2041" userDrawn="1">
          <p15:clr>
            <a:srgbClr val="A4A3A4"/>
          </p15:clr>
        </p15:guide>
        <p15:guide id="9" orient="horz" pos="930" userDrawn="1">
          <p15:clr>
            <a:srgbClr val="A4A3A4"/>
          </p15:clr>
        </p15:guide>
        <p15:guide id="10" orient="horz" pos="3266" userDrawn="1">
          <p15:clr>
            <a:srgbClr val="A4A3A4"/>
          </p15:clr>
        </p15:guide>
        <p15:guide id="11" orient="horz" pos="703" userDrawn="1">
          <p15:clr>
            <a:srgbClr val="A4A3A4"/>
          </p15:clr>
        </p15:guide>
        <p15:guide id="12" orient="horz" pos="3493" userDrawn="1">
          <p15:clr>
            <a:srgbClr val="A4A3A4"/>
          </p15:clr>
        </p15:guide>
        <p15:guide id="13" orient="horz" pos="3719" userDrawn="1">
          <p15:clr>
            <a:srgbClr val="A4A3A4"/>
          </p15:clr>
        </p15:guide>
        <p15:guide id="14" orient="horz" pos="3878" userDrawn="1">
          <p15:clr>
            <a:srgbClr val="A4A3A4"/>
          </p15:clr>
        </p15:guide>
        <p15:guide id="15" pos="1939" userDrawn="1">
          <p15:clr>
            <a:srgbClr val="A4A3A4"/>
          </p15:clr>
        </p15:guide>
        <p15:guide id="16" pos="1847" userDrawn="1">
          <p15:clr>
            <a:srgbClr val="A4A3A4"/>
          </p15:clr>
        </p15:guide>
        <p15:guide id="17" pos="204" userDrawn="1">
          <p15:clr>
            <a:srgbClr val="A4A3A4"/>
          </p15:clr>
        </p15:guide>
        <p15:guide id="18" pos="7054" userDrawn="1">
          <p15:clr>
            <a:srgbClr val="A4A3A4"/>
          </p15:clr>
        </p15:guide>
        <p15:guide id="19" pos="5411" userDrawn="1">
          <p15:clr>
            <a:srgbClr val="A4A3A4"/>
          </p15:clr>
        </p15:guide>
        <p15:guide id="20" pos="5318" userDrawn="1">
          <p15:clr>
            <a:srgbClr val="A4A3A4"/>
          </p15:clr>
        </p15:guide>
        <p15:guide id="21" pos="3674" userDrawn="1">
          <p15:clr>
            <a:srgbClr val="A4A3A4"/>
          </p15:clr>
        </p15:guide>
        <p15:guide id="22" pos="3584" userDrawn="1">
          <p15:clr>
            <a:srgbClr val="A4A3A4"/>
          </p15:clr>
        </p15:guide>
        <p15:guide id="23" pos="36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pos="302">
          <p15:clr>
            <a:srgbClr val="A4A3A4"/>
          </p15:clr>
        </p15:guide>
        <p15:guide id="4" pos="401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da2" initials="d" lastIdx="6" clrIdx="0"/>
  <p:cmAuthor id="1" name="Dada" initials="DT" lastIdx="20" clrIdx="1"/>
  <p:cmAuthor id="2" name="Dada-Design" initials="D" lastIdx="4" clrIdx="2">
    <p:extLst>
      <p:ext uri="{19B8F6BF-5375-455C-9EA6-DF929625EA0E}">
        <p15:presenceInfo xmlns:p15="http://schemas.microsoft.com/office/powerpoint/2012/main" userId="S-1-5-21-2562659868-2832382953-3754756864-112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66"/>
    <a:srgbClr val="E20074"/>
    <a:srgbClr val="E20000"/>
    <a:srgbClr val="992C99"/>
    <a:srgbClr val="4B4B4B"/>
    <a:srgbClr val="C4C4C4"/>
    <a:srgbClr val="00FFFF"/>
    <a:srgbClr val="E1E1E1"/>
    <a:srgbClr val="DEDEDE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897" autoAdjust="0"/>
    <p:restoredTop sz="94620" autoAdjust="0"/>
  </p:normalViewPr>
  <p:slideViewPr>
    <p:cSldViewPr snapToGrid="0" snapToObjects="1">
      <p:cViewPr>
        <p:scale>
          <a:sx n="100" d="100"/>
          <a:sy n="100" d="100"/>
        </p:scale>
        <p:origin x="1824" y="522"/>
      </p:cViewPr>
      <p:guideLst>
        <p:guide orient="horz" pos="204"/>
        <p:guide orient="horz" pos="2041"/>
        <p:guide orient="horz" pos="930"/>
        <p:guide orient="horz" pos="3266"/>
        <p:guide orient="horz" pos="703"/>
        <p:guide orient="horz" pos="3493"/>
        <p:guide orient="horz" pos="3719"/>
        <p:guide orient="horz" pos="3878"/>
        <p:guide pos="1939"/>
        <p:guide pos="1847"/>
        <p:guide pos="204"/>
        <p:guide pos="7054"/>
        <p:guide pos="5411"/>
        <p:guide pos="5318"/>
        <p:guide pos="3674"/>
        <p:guide pos="3584"/>
        <p:guide pos="36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45" d="100"/>
          <a:sy n="45" d="100"/>
        </p:scale>
        <p:origin x="-2970" y="-96"/>
      </p:cViewPr>
      <p:guideLst>
        <p:guide orient="horz" pos="2880"/>
        <p:guide pos="2160"/>
        <p:guide pos="302"/>
        <p:guide pos="401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906975" y="8640000"/>
            <a:ext cx="471600" cy="280800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/>
            </a:lvl1pPr>
          </a:lstStyle>
          <a:p>
            <a:fld id="{A7E515CE-432D-4663-9EC7-909C3633A725}" type="slidenum">
              <a:rPr lang="de-DE" smtClean="0">
                <a:latin typeface="Tele-GroteskNor" pitchFamily="2" charset="0"/>
              </a:rPr>
              <a:pPr/>
              <a:t>‹Nr.›</a:t>
            </a:fld>
            <a:endParaRPr lang="de-DE" dirty="0">
              <a:latin typeface="Tele-GroteskNor" pitchFamily="2" charset="0"/>
            </a:endParaRPr>
          </a:p>
        </p:txBody>
      </p:sp>
      <p:grpSp>
        <p:nvGrpSpPr>
          <p:cNvPr id="6" name="Gruppieren 31"/>
          <p:cNvGrpSpPr>
            <a:grpSpLocks noChangeAspect="1"/>
          </p:cNvGrpSpPr>
          <p:nvPr/>
        </p:nvGrpSpPr>
        <p:grpSpPr bwMode="auto">
          <a:xfrm>
            <a:off x="482600" y="241300"/>
            <a:ext cx="5857875" cy="258763"/>
            <a:chOff x="321317" y="6153149"/>
            <a:chExt cx="8498833" cy="371475"/>
          </a:xfrm>
        </p:grpSpPr>
        <p:sp>
          <p:nvSpPr>
            <p:cNvPr id="7" name="Freeform 9"/>
            <p:cNvSpPr>
              <a:spLocks noChangeAspect="1" noEditPoints="1"/>
            </p:cNvSpPr>
            <p:nvPr userDrawn="1"/>
          </p:nvSpPr>
          <p:spPr bwMode="auto">
            <a:xfrm>
              <a:off x="7309246" y="6310400"/>
              <a:ext cx="1510904" cy="12078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sz="1800">
                <a:latin typeface="+mn-lt"/>
                <a:cs typeface="+mn-cs"/>
              </a:endParaRPr>
            </a:p>
          </p:txBody>
        </p:sp>
        <p:sp>
          <p:nvSpPr>
            <p:cNvPr id="8" name="Freeform 5"/>
            <p:cNvSpPr>
              <a:spLocks noChangeAspect="1" noEditPoints="1"/>
            </p:cNvSpPr>
            <p:nvPr userDrawn="1"/>
          </p:nvSpPr>
          <p:spPr bwMode="auto">
            <a:xfrm>
              <a:off x="321317" y="6153149"/>
              <a:ext cx="760058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sz="1800">
                <a:latin typeface="+mn-lt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331354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png>
</file>

<file path=ppt/media/image11.jpeg>
</file>

<file path=ppt/media/image12.jpeg>
</file>

<file path=ppt/media/image13.jpeg>
</file>

<file path=ppt/media/image15.jpe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78800" y="371599"/>
            <a:ext cx="5900400" cy="3318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78800" y="3876675"/>
            <a:ext cx="5900400" cy="45815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Textmasterformate durch Klicken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907600" y="8640000"/>
            <a:ext cx="471600" cy="2808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>
                <a:latin typeface="Tele-GroteskNor" pitchFamily="2" charset="0"/>
              </a:defRPr>
            </a:lvl1pPr>
          </a:lstStyle>
          <a:p>
            <a:fld id="{76E97663-D53D-4421-A2F3-0C076A0529F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344682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indent="0" algn="l" defTabSz="1152144" rtl="0" eaLnBrk="1" latinLnBrk="0" hangingPunct="1">
      <a:lnSpc>
        <a:spcPct val="90000"/>
      </a:lnSpc>
      <a:spcBef>
        <a:spcPts val="400"/>
      </a:spcBef>
      <a:buClr>
        <a:schemeClr val="tx2"/>
      </a:buClr>
      <a:buSzPct val="75000"/>
      <a:buFont typeface="Wingdings" pitchFamily="2" charset="2"/>
      <a:buNone/>
      <a:defRPr sz="1000"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0" indent="0" algn="l" defTabSz="1152144" rtl="0" eaLnBrk="1" latinLnBrk="0" hangingPunct="1">
      <a:lnSpc>
        <a:spcPct val="90000"/>
      </a:lnSpc>
      <a:spcBef>
        <a:spcPts val="400"/>
      </a:spcBef>
      <a:buClr>
        <a:schemeClr val="tx2"/>
      </a:buClr>
      <a:buSzPct val="75000"/>
      <a:buFont typeface="Wingdings" pitchFamily="2" charset="2"/>
      <a:buNone/>
      <a:defRPr sz="1000" kern="1200">
        <a:solidFill>
          <a:schemeClr val="tx1"/>
        </a:solidFill>
        <a:latin typeface="Tele-GroteskNor" pitchFamily="2" charset="0"/>
        <a:ea typeface="+mn-ea"/>
        <a:cs typeface="+mn-cs"/>
      </a:defRPr>
    </a:lvl2pPr>
    <a:lvl3pPr marL="85725" indent="-85725" algn="l" defTabSz="1152144" rtl="0" eaLnBrk="1" latinLnBrk="0" hangingPunct="1">
      <a:lnSpc>
        <a:spcPct val="90000"/>
      </a:lnSpc>
      <a:spcBef>
        <a:spcPts val="400"/>
      </a:spcBef>
      <a:buClrTx/>
      <a:buSzPct val="70000"/>
      <a:buFont typeface="Wingdings 2" panose="05020102010507070707" pitchFamily="18" charset="2"/>
      <a:buChar char="¡"/>
      <a:defRPr sz="1000" kern="1200">
        <a:solidFill>
          <a:schemeClr val="tx1"/>
        </a:solidFill>
        <a:latin typeface="Tele-GroteskNor" pitchFamily="2" charset="0"/>
        <a:ea typeface="+mn-ea"/>
        <a:cs typeface="+mn-cs"/>
      </a:defRPr>
    </a:lvl3pPr>
    <a:lvl4pPr marL="180975" indent="-95250" algn="l" defTabSz="1152144" rtl="0" eaLnBrk="1" latinLnBrk="0" hangingPunct="1">
      <a:lnSpc>
        <a:spcPct val="90000"/>
      </a:lnSpc>
      <a:spcBef>
        <a:spcPts val="400"/>
      </a:spcBef>
      <a:buClrTx/>
      <a:buSzPct val="70000"/>
      <a:buFont typeface="Wingdings 2" panose="05020102010507070707" pitchFamily="18" charset="2"/>
      <a:buChar char="¡"/>
      <a:defRPr sz="1000" kern="1200">
        <a:solidFill>
          <a:schemeClr val="tx1"/>
        </a:solidFill>
        <a:latin typeface="Tele-GroteskNor" pitchFamily="2" charset="0"/>
        <a:ea typeface="+mn-ea"/>
        <a:cs typeface="+mn-cs"/>
      </a:defRPr>
    </a:lvl4pPr>
    <a:lvl5pPr marL="266700" indent="-85725" algn="l" defTabSz="1152144" rtl="0" eaLnBrk="1" latinLnBrk="0" hangingPunct="1">
      <a:lnSpc>
        <a:spcPct val="90000"/>
      </a:lnSpc>
      <a:spcBef>
        <a:spcPts val="400"/>
      </a:spcBef>
      <a:buClrTx/>
      <a:buSzPct val="70000"/>
      <a:buFont typeface="Wingdings 2" panose="05020102010507070707" pitchFamily="18" charset="2"/>
      <a:buChar char="¡"/>
      <a:defRPr sz="1000" kern="1200">
        <a:solidFill>
          <a:schemeClr val="tx1"/>
        </a:solidFill>
        <a:latin typeface="Tele-GroteskNor" pitchFamily="2" charset="0"/>
        <a:ea typeface="+mn-ea"/>
        <a:cs typeface="+mn-cs"/>
      </a:defRPr>
    </a:lvl5pPr>
    <a:lvl6pPr marL="2880360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3456432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4032504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4608576" algn="l" defTabSz="115214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31B8DFA5-5297-4A90-A936-B42D90409571}" type="datetimeFigureOut">
              <a:rPr lang="de-DE"/>
              <a:pPr/>
              <a:t>13.06.2017</a:t>
            </a:fld>
            <a:endParaRPr lang="de-DE"/>
          </a:p>
        </p:txBody>
      </p:sp>
      <p:sp>
        <p:nvSpPr>
          <p:cNvPr id="210946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79425" y="371475"/>
            <a:ext cx="5899150" cy="3319463"/>
          </a:xfrm>
          <a:noFill/>
          <a:ln>
            <a:miter lim="800000"/>
            <a:headEnd/>
            <a:tailEnd/>
          </a:ln>
        </p:spPr>
      </p:sp>
      <p:sp>
        <p:nvSpPr>
          <p:cNvPr id="210947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7779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4.emf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3.emf"/><Relationship Id="rId2" Type="http://schemas.openxmlformats.org/officeDocument/2006/relationships/tags" Target="../tags/tag15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3.emf"/><Relationship Id="rId2" Type="http://schemas.openxmlformats.org/officeDocument/2006/relationships/tags" Target="../tags/tag16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3.emf"/><Relationship Id="rId2" Type="http://schemas.openxmlformats.org/officeDocument/2006/relationships/tags" Target="../tags/tag17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5.jpeg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8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5.bin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6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1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9.bin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0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2.emf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.emf"/><Relationship Id="rId5" Type="http://schemas.openxmlformats.org/officeDocument/2006/relationships/image" Target="../media/image5.emf"/><Relationship Id="rId4" Type="http://schemas.openxmlformats.org/officeDocument/2006/relationships/oleObject" Target="../embeddings/oleObject3.bin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5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1.bin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6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2.bin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7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23.bin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8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24.bin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9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25.bin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tags" Target="../tags/tag6.xml"/><Relationship Id="rId7" Type="http://schemas.openxmlformats.org/officeDocument/2006/relationships/oleObject" Target="../embeddings/oleObject4.bin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slideMaster" Target="../slideMasters/slideMaster1.xml"/><Relationship Id="rId11" Type="http://schemas.openxmlformats.org/officeDocument/2006/relationships/image" Target="../media/image4.emf"/><Relationship Id="rId5" Type="http://schemas.openxmlformats.org/officeDocument/2006/relationships/tags" Target="../tags/tag8.xml"/><Relationship Id="rId10" Type="http://schemas.openxmlformats.org/officeDocument/2006/relationships/image" Target="../media/image3.emf"/><Relationship Id="rId4" Type="http://schemas.openxmlformats.org/officeDocument/2006/relationships/tags" Target="../tags/tag7.xml"/><Relationship Id="rId9" Type="http://schemas.openxmlformats.org/officeDocument/2006/relationships/image" Target="../media/image6.jpe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7.png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6.jpeg"/><Relationship Id="rId5" Type="http://schemas.openxmlformats.org/officeDocument/2006/relationships/image" Target="../media/image5.emf"/><Relationship Id="rId4" Type="http://schemas.openxmlformats.org/officeDocument/2006/relationships/oleObject" Target="../embeddings/oleObject5.bin"/><Relationship Id="rId9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3.emf"/><Relationship Id="rId2" Type="http://schemas.openxmlformats.org/officeDocument/2006/relationships/tags" Target="../tags/tag1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8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3.emf"/><Relationship Id="rId2" Type="http://schemas.openxmlformats.org/officeDocument/2006/relationships/tags" Target="../tags/tag1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9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3.emf"/><Relationship Id="rId2" Type="http://schemas.openxmlformats.org/officeDocument/2006/relationships/tags" Target="../tags/tag13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0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3.emf"/><Relationship Id="rId2" Type="http://schemas.openxmlformats.org/officeDocument/2006/relationships/tags" Target="../tags/tag14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1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84115896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081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9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5058" name="Titelplatzhalter 1"/>
          <p:cNvSpPr>
            <a:spLocks noGrp="1"/>
          </p:cNvSpPr>
          <p:nvPr>
            <p:ph type="ctrTitle" hasCustomPrompt="1"/>
          </p:nvPr>
        </p:nvSpPr>
        <p:spPr bwMode="black">
          <a:xfrm>
            <a:off x="326231" y="1350000"/>
            <a:ext cx="10872000" cy="2192831"/>
          </a:xfrm>
        </p:spPr>
        <p:txBody>
          <a:bodyPr/>
          <a:lstStyle>
            <a:lvl1pPr>
              <a:defRPr sz="4800" baseline="0" smtClean="0">
                <a:solidFill>
                  <a:schemeClr val="bg1"/>
                </a:solidFill>
                <a:latin typeface="TeleGrotesk Headline Ultra" pitchFamily="2" charset="0"/>
              </a:defRPr>
            </a:lvl1pPr>
          </a:lstStyle>
          <a:p>
            <a:r>
              <a:rPr lang="en-US" dirty="0" err="1"/>
              <a:t>Telegrotesk</a:t>
            </a:r>
            <a:r>
              <a:rPr lang="en-US" dirty="0"/>
              <a:t> Headline (Ultra)</a:t>
            </a:r>
            <a:br>
              <a:rPr lang="en-US" dirty="0"/>
            </a:br>
            <a:r>
              <a:rPr lang="en-US" sz="4800" dirty="0">
                <a:latin typeface="TeleGrotesk Headline" pitchFamily="2" charset="0"/>
              </a:rPr>
              <a:t>Maximum of 3 lines</a:t>
            </a:r>
            <a:br>
              <a:rPr lang="en-US" sz="4800" dirty="0">
                <a:latin typeface="TeleGrotesk Headline" pitchFamily="2" charset="0"/>
              </a:rPr>
            </a:br>
            <a:r>
              <a:rPr lang="en-US" sz="4800" dirty="0">
                <a:latin typeface="TeleGrotesk Headline" pitchFamily="2" charset="0"/>
              </a:rPr>
              <a:t>40 (48) 66 PT</a:t>
            </a:r>
            <a:endParaRPr lang="en-US" dirty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326229" y="3861246"/>
            <a:ext cx="10872000" cy="384080"/>
          </a:xfrm>
        </p:spPr>
        <p:txBody>
          <a:bodyPr wrap="square">
            <a:spAutoFit/>
          </a:bodyPr>
          <a:lstStyle>
            <a:lvl1pPr marL="0" marR="0" indent="0" algn="l" defTabSz="576226" rtl="0" eaLnBrk="1" fontAlgn="base" latinLnBrk="0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buFont typeface="Wingdings" pitchFamily="2" charset="2"/>
              <a:buNone/>
              <a:tabLst/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en-US" dirty="0"/>
              <a:t>Sub-heading: </a:t>
            </a:r>
            <a:r>
              <a:rPr lang="en-US" dirty="0" err="1"/>
              <a:t>TeleGrotesk</a:t>
            </a:r>
            <a:r>
              <a:rPr lang="en-US" dirty="0"/>
              <a:t> Normal, 24 pt</a:t>
            </a:r>
          </a:p>
        </p:txBody>
      </p:sp>
      <p:pic>
        <p:nvPicPr>
          <p:cNvPr id="7" name="Picture 22" hidden="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22" hidden="1"/>
          <p:cNvPicPr>
            <a:picLocks noChangeAspect="1" noChangeArrowheads="1"/>
          </p:cNvPicPr>
          <p:nvPr userDrawn="1"/>
        </p:nvPicPr>
        <p:blipFill>
          <a:blip r:embed="rId6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2" name="Grafik 31" descr="T_Logo_3c_Slogan_p_INT.emf"/>
          <p:cNvPicPr>
            <a:picLocks noChangeAspect="1"/>
          </p:cNvPicPr>
          <p:nvPr userDrawn="1"/>
        </p:nvPicPr>
        <p:blipFill>
          <a:blip r:embed="rId7"/>
          <a:srcRect r="60924"/>
          <a:stretch>
            <a:fillRect/>
          </a:stretch>
        </p:blipFill>
        <p:spPr>
          <a:xfrm>
            <a:off x="324000" y="5655600"/>
            <a:ext cx="1309728" cy="500400"/>
          </a:xfrm>
          <a:prstGeom prst="rect">
            <a:avLst/>
          </a:prstGeom>
        </p:spPr>
      </p:pic>
      <p:pic>
        <p:nvPicPr>
          <p:cNvPr id="33" name="Grafik 32" descr="T_Logo_3c_Slogan_p_INT.emf"/>
          <p:cNvPicPr>
            <a:picLocks noChangeAspect="1"/>
          </p:cNvPicPr>
          <p:nvPr userDrawn="1"/>
        </p:nvPicPr>
        <p:blipFill>
          <a:blip r:embed="rId7"/>
          <a:srcRect l="41258"/>
          <a:stretch>
            <a:fillRect/>
          </a:stretch>
        </p:blipFill>
        <p:spPr>
          <a:xfrm>
            <a:off x="9229344" y="5655600"/>
            <a:ext cx="1968882" cy="500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texture 5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18240067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135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0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Fußzeilenplatzhalt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marL="0" marR="0" indent="0" algn="r" defTabSz="5762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– Strictly confidential, Confidential, Internal–     Author /Presentation Topic</a:t>
            </a:r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pic>
        <p:nvPicPr>
          <p:cNvPr id="9" name="Picture 2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120"/>
            <a:ext cx="11522072" cy="6478766"/>
          </a:xfrm>
          <a:prstGeom prst="rect">
            <a:avLst/>
          </a:prstGeom>
          <a:noFill/>
        </p:spPr>
      </p:pic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2" hidden="1"/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3849" y="1350000"/>
            <a:ext cx="10872000" cy="2280023"/>
          </a:xfrm>
        </p:spPr>
        <p:txBody>
          <a:bodyPr/>
          <a:lstStyle>
            <a:lvl1pPr marL="0" marR="0" indent="0" algn="l" defTabSz="457322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3 lines</a:t>
            </a:r>
            <a:b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40 (54) 66 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80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texture 6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44959555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159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0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Fußzeilenplatzhalt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marL="0" marR="0" indent="0" algn="r" defTabSz="5762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– Strictly confidential, Confidential, Internal–     Author /Presentation Topic</a:t>
            </a:r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pic>
        <p:nvPicPr>
          <p:cNvPr id="9" name="Picture 24"/>
          <p:cNvPicPr>
            <a:picLocks noChangeAspect="1" noChangeArrowheads="1"/>
          </p:cNvPicPr>
          <p:nvPr/>
        </p:nvPicPr>
        <p:blipFill>
          <a:blip r:embed="rId6"/>
          <a:stretch>
            <a:fillRect/>
          </a:stretch>
        </p:blipFill>
        <p:spPr bwMode="hidden">
          <a:xfrm>
            <a:off x="1" y="120"/>
            <a:ext cx="11522069" cy="6478765"/>
          </a:xfrm>
          <a:prstGeom prst="rect">
            <a:avLst/>
          </a:prstGeom>
          <a:noFill/>
        </p:spPr>
      </p:pic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2" hidden="1"/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3849" y="1350000"/>
            <a:ext cx="10872000" cy="2280023"/>
          </a:xfrm>
        </p:spPr>
        <p:txBody>
          <a:bodyPr/>
          <a:lstStyle>
            <a:lvl1pPr marL="0" marR="0" indent="0" algn="l" defTabSz="457322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3 lines</a:t>
            </a:r>
            <a:b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40 (54) 66 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2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texture 7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44842167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8585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Fußzeilenplatzhalt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marL="0" marR="0" indent="0" algn="r" defTabSz="5762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– Strictly confidential, Confidential, Internal–     Author /Presentation Topic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1524578" cy="6480175"/>
          </a:xfrm>
          <a:prstGeom prst="rect">
            <a:avLst/>
          </a:prstGeom>
        </p:spPr>
      </p:pic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2" hidden="1"/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3849" y="3413801"/>
            <a:ext cx="10872000" cy="2131337"/>
          </a:xfrm>
        </p:spPr>
        <p:txBody>
          <a:bodyPr anchor="b" anchorCtr="0"/>
          <a:lstStyle>
            <a:lvl1pPr marL="0" marR="0" indent="0" algn="l" defTabSz="457322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3 lines</a:t>
            </a:r>
            <a:b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40 (54) 66 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8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3882458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822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0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ildplatzhalt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1522075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</p:spTree>
    <p:extLst>
      <p:ext uri="{BB962C8B-B14F-4D97-AF65-F5344CB8AC3E}">
        <p14:creationId xmlns:p14="http://schemas.microsoft.com/office/powerpoint/2010/main" val="271172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48214540"/>
              </p:ext>
            </p:extLst>
          </p:nvPr>
        </p:nvGraphicFramePr>
        <p:xfrm>
          <a:off x="1589" y="1589"/>
          <a:ext cx="158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799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0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589"/>
                        <a:ext cx="158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Bildplatzhalter 5"/>
          <p:cNvSpPr>
            <a:spLocks noGrp="1"/>
          </p:cNvSpPr>
          <p:nvPr>
            <p:ph type="pic" sz="quarter" idx="13"/>
          </p:nvPr>
        </p:nvSpPr>
        <p:spPr>
          <a:xfrm>
            <a:off x="5832475" y="0"/>
            <a:ext cx="5689600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999" y="251999"/>
            <a:ext cx="5365601" cy="807561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en-US"/>
              <a:t>TeleGrotesk Headline Ultra 28 (32) 40 pt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4000" y="1476374"/>
            <a:ext cx="5365600" cy="4068763"/>
          </a:xfrm>
        </p:spPr>
        <p:txBody>
          <a:bodyPr anchor="ctr"/>
          <a:lstStyle>
            <a:lvl1pPr>
              <a:defRPr sz="1800" baseline="0"/>
            </a:lvl1pPr>
            <a:lvl2pPr>
              <a:defRPr sz="1800"/>
            </a:lvl2pPr>
            <a:lvl3pPr>
              <a:buClr>
                <a:schemeClr val="tx1"/>
              </a:buClr>
              <a:defRPr sz="180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 bwMode="gray">
          <a:xfrm>
            <a:off x="10114249" y="5961950"/>
            <a:ext cx="669600" cy="274637"/>
          </a:xfrm>
          <a:prstGeom prst="rect">
            <a:avLst/>
          </a:prstGeom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 noProof="0" dirty="0" err="1"/>
              <a:t>dd.mm.yyyy</a:t>
            </a:r>
            <a:endParaRPr lang="en-US" noProof="0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10831513" y="5961950"/>
            <a:ext cx="365125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noProof="0" smtClean="0"/>
              <a:pPr fontAlgn="base">
                <a:spcAft>
                  <a:spcPct val="0"/>
                </a:spcAft>
              </a:pPr>
              <a:t>‹Nr.›</a:t>
            </a:fld>
            <a:endParaRPr lang="en-US" noProof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4877047" y="5961950"/>
            <a:ext cx="5189538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</p:spTree>
    <p:extLst>
      <p:ext uri="{BB962C8B-B14F-4D97-AF65-F5344CB8AC3E}">
        <p14:creationId xmlns:p14="http://schemas.microsoft.com/office/powerpoint/2010/main" val="151968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7594423"/>
              </p:ext>
            </p:extLst>
          </p:nvPr>
        </p:nvGraphicFramePr>
        <p:xfrm>
          <a:off x="1590" y="1589"/>
          <a:ext cx="158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296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9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0" y="1589"/>
                        <a:ext cx="158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32624" y="251999"/>
            <a:ext cx="5365601" cy="807561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en-US"/>
              <a:t>TeleGrotesk Headline Ultra 28 (32) 40 pt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5832625" y="1476374"/>
            <a:ext cx="5365600" cy="4068763"/>
          </a:xfrm>
        </p:spPr>
        <p:txBody>
          <a:bodyPr anchor="ctr"/>
          <a:lstStyle>
            <a:lvl1pPr>
              <a:defRPr sz="1800"/>
            </a:lvl1pPr>
            <a:lvl2pPr>
              <a:defRPr sz="1800"/>
            </a:lvl2pPr>
            <a:lvl3pPr>
              <a:buClr>
                <a:schemeClr val="tx1"/>
              </a:buClr>
              <a:defRPr sz="1800" baseline="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689600" cy="6480175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 bwMode="gray">
          <a:xfrm>
            <a:off x="10114249" y="5961950"/>
            <a:ext cx="669600" cy="274637"/>
          </a:xfrm>
          <a:prstGeom prst="rect">
            <a:avLst/>
          </a:prstGeom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 noProof="0" dirty="0" err="1"/>
              <a:t>dd.mm.yyyy</a:t>
            </a:r>
            <a:endParaRPr lang="en-US" noProof="0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10831513" y="5961950"/>
            <a:ext cx="365125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noProof="0" smtClean="0"/>
              <a:pPr fontAlgn="base">
                <a:spcAft>
                  <a:spcPct val="0"/>
                </a:spcAft>
              </a:pPr>
              <a:t>‹Nr.›</a:t>
            </a:fld>
            <a:endParaRPr lang="en-US" noProof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4877047" y="5961950"/>
            <a:ext cx="5189538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</p:spTree>
    <p:extLst>
      <p:ext uri="{BB962C8B-B14F-4D97-AF65-F5344CB8AC3E}">
        <p14:creationId xmlns:p14="http://schemas.microsoft.com/office/powerpoint/2010/main" val="342480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160164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6203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9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955180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7229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9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4000" y="252000"/>
            <a:ext cx="10872000" cy="504000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en-US"/>
              <a:t>TeleGrotesk Headline Ultra 28 (32) 40 pt</a:t>
            </a:r>
            <a:endParaRPr lang="en-US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(1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67021355"/>
              </p:ext>
            </p:extLst>
          </p:nvPr>
        </p:nvGraphicFramePr>
        <p:xfrm>
          <a:off x="1590" y="1589"/>
          <a:ext cx="158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406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25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0" y="1589"/>
                        <a:ext cx="158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998" y="252000"/>
            <a:ext cx="10872000" cy="504000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en-US"/>
              <a:t>TeleGrotesk Headline Ultra 28 (32) 40 pt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999" y="1476374"/>
            <a:ext cx="10872000" cy="40687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buClr>
                <a:schemeClr val="tx1"/>
              </a:buClr>
              <a:defRPr baseline="0"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2"/>
          </p:nvPr>
        </p:nvSpPr>
        <p:spPr bwMode="gray">
          <a:xfrm>
            <a:off x="10114249" y="5961950"/>
            <a:ext cx="669600" cy="274637"/>
          </a:xfrm>
          <a:prstGeom prst="rect">
            <a:avLst/>
          </a:prstGeom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 noProof="0" dirty="0" err="1"/>
              <a:t>dd.mm.yyyy</a:t>
            </a:r>
            <a:endParaRPr lang="en-US" noProof="0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10831513" y="5961950"/>
            <a:ext cx="365125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noProof="0" smtClean="0"/>
              <a:pPr fontAlgn="base">
                <a:spcAft>
                  <a:spcPct val="0"/>
                </a:spcAft>
              </a:pPr>
              <a:t>‹Nr.›</a:t>
            </a:fld>
            <a:endParaRPr lang="en-US" noProof="0"/>
          </a:p>
        </p:txBody>
      </p:sp>
      <p:sp>
        <p:nvSpPr>
          <p:cNvPr id="12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4877047" y="5961950"/>
            <a:ext cx="5189538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ex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06503710"/>
              </p:ext>
            </p:extLst>
          </p:nvPr>
        </p:nvGraphicFramePr>
        <p:xfrm>
          <a:off x="1590" y="1589"/>
          <a:ext cx="158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430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25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0" y="1589"/>
                        <a:ext cx="158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999" y="252000"/>
            <a:ext cx="10872000" cy="504000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en-US"/>
              <a:t>TeleGrotesk Headline Ultra 28 (32) 40 pt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4000" y="1476374"/>
            <a:ext cx="5365600" cy="406876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buClr>
                <a:schemeClr val="tx1"/>
              </a:buClr>
              <a:defRPr sz="180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832475" y="1476374"/>
            <a:ext cx="5364000" cy="406876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buClr>
                <a:schemeClr val="tx1"/>
              </a:buClr>
              <a:defRPr sz="180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0"/>
          </p:nvPr>
        </p:nvSpPr>
        <p:spPr bwMode="gray">
          <a:xfrm>
            <a:off x="10114249" y="5961950"/>
            <a:ext cx="669600" cy="274637"/>
          </a:xfrm>
          <a:prstGeom prst="rect">
            <a:avLst/>
          </a:prstGeom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 noProof="0" dirty="0" err="1"/>
              <a:t>dd.mm.yyyy</a:t>
            </a:r>
            <a:endParaRPr lang="en-US" noProof="0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10831513" y="5961950"/>
            <a:ext cx="365125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noProof="0" smtClean="0"/>
              <a:pPr fontAlgn="base">
                <a:spcAft>
                  <a:spcPct val="0"/>
                </a:spcAft>
              </a:pPr>
              <a:t>‹Nr.›</a:t>
            </a:fld>
            <a:endParaRPr lang="en-US" noProof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4877047" y="5961950"/>
            <a:ext cx="5189538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haded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05266245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6614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2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itel 3"/>
          <p:cNvSpPr>
            <a:spLocks/>
          </p:cNvSpPr>
          <p:nvPr userDrawn="1"/>
        </p:nvSpPr>
        <p:spPr bwMode="invGray">
          <a:xfrm>
            <a:off x="324000" y="2948089"/>
            <a:ext cx="10872000" cy="2236686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 defTabSz="576263" fontAlgn="base">
              <a:lnSpc>
                <a:spcPts val="4000"/>
              </a:lnSpc>
              <a:spcBef>
                <a:spcPct val="0"/>
              </a:spcBef>
              <a:spcAft>
                <a:spcPct val="0"/>
              </a:spcAft>
            </a:pPr>
            <a:endParaRPr lang="en-US" sz="4000" dirty="0">
              <a:solidFill>
                <a:srgbClr val="E20074"/>
              </a:solidFill>
              <a:latin typeface="TeleGrotesk Headline Ultra" pitchFamily="2" charset="0"/>
              <a:cs typeface="Arial Unicode MS" panose="020B0604020202020204" pitchFamily="34" charset="-128"/>
            </a:endParaRPr>
          </a:p>
        </p:txBody>
      </p:sp>
      <p:sp>
        <p:nvSpPr>
          <p:cNvPr id="13" name="Titel 3"/>
          <p:cNvSpPr>
            <a:spLocks/>
          </p:cNvSpPr>
          <p:nvPr userDrawn="1"/>
        </p:nvSpPr>
        <p:spPr bwMode="invGray">
          <a:xfrm>
            <a:off x="324000" y="1841960"/>
            <a:ext cx="10416151" cy="3342815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 defTabSz="576263" fontAlgn="base">
              <a:lnSpc>
                <a:spcPts val="4000"/>
              </a:lnSpc>
              <a:spcBef>
                <a:spcPct val="0"/>
              </a:spcBef>
              <a:spcAft>
                <a:spcPct val="0"/>
              </a:spcAft>
            </a:pPr>
            <a:endParaRPr lang="en-US" sz="4000" noProof="0" dirty="0">
              <a:solidFill>
                <a:srgbClr val="E20074"/>
              </a:solidFill>
              <a:latin typeface="TeleGrotesk Headline Ultra" pitchFamily="2" charset="0"/>
              <a:cs typeface="Arial Unicode MS" panose="020B0604020202020204" pitchFamily="34" charset="-128"/>
            </a:endParaRPr>
          </a:p>
        </p:txBody>
      </p:sp>
      <p:pic>
        <p:nvPicPr>
          <p:cNvPr id="45078" name="Picture 22" hidden="1"/>
          <p:cNvPicPr>
            <a:picLocks noChangeAspect="1" noChangeArrowheads="1"/>
          </p:cNvPicPr>
          <p:nvPr userDrawn="1"/>
        </p:nvPicPr>
        <p:blipFill>
          <a:blip r:embed="rId6"/>
          <a:srcRect/>
          <a:stretch>
            <a:fillRect/>
          </a:stretch>
        </p:blipFill>
        <p:spPr bwMode="black">
          <a:xfrm>
            <a:off x="1588" y="1588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5058" name="Titelplatzhalter 1"/>
          <p:cNvSpPr>
            <a:spLocks noGrp="1"/>
          </p:cNvSpPr>
          <p:nvPr>
            <p:ph type="ctrTitle" hasCustomPrompt="1"/>
          </p:nvPr>
        </p:nvSpPr>
        <p:spPr bwMode="ltGray">
          <a:xfrm>
            <a:off x="324000" y="2153265"/>
            <a:ext cx="9719802" cy="3031510"/>
          </a:xfrm>
          <a:solidFill>
            <a:schemeClr val="tx2"/>
          </a:solidFill>
        </p:spPr>
        <p:txBody>
          <a:bodyPr lIns="144000">
            <a:noAutofit/>
          </a:bodyPr>
          <a:lstStyle>
            <a:lvl1pPr>
              <a:defRPr sz="4800" smtClean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4800"/>
              <a:t>TELEGROTESK Headline (ULTRA)</a:t>
            </a:r>
            <a:br>
              <a:rPr lang="en-US" sz="4800"/>
            </a:br>
            <a:r>
              <a:rPr lang="en-US" sz="4800">
                <a:latin typeface="TeleGrotesk Headline" pitchFamily="2" charset="0"/>
              </a:rPr>
              <a:t>Maximum of 3 lines</a:t>
            </a:r>
            <a:br>
              <a:rPr lang="en-US" sz="4800">
                <a:latin typeface="TeleGrotesk Headline" pitchFamily="2" charset="0"/>
              </a:rPr>
            </a:br>
            <a:r>
              <a:rPr lang="en-US" sz="4800">
                <a:latin typeface="TeleGrotesk Headline" pitchFamily="2" charset="0"/>
              </a:rPr>
              <a:t>40 (48) 60 PT</a:t>
            </a:r>
            <a:endParaRPr lang="en-US" dirty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3850" y="4536000"/>
            <a:ext cx="9719951" cy="384080"/>
          </a:xfrm>
        </p:spPr>
        <p:txBody>
          <a:bodyPr wrap="square" lIns="144000">
            <a:spAutoFit/>
          </a:bodyPr>
          <a:lstStyle>
            <a:lvl1pPr>
              <a:spcBef>
                <a:spcPts val="0"/>
              </a:spcBef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en-US"/>
              <a:t>Sub-heading: TeleGrotesk Normal, 24 pt</a:t>
            </a:r>
            <a:endParaRPr lang="en-US" dirty="0"/>
          </a:p>
        </p:txBody>
      </p:sp>
      <p:pic>
        <p:nvPicPr>
          <p:cNvPr id="32" name="Grafik 31" descr="T_Logo_3c_Slogan_p_INT.emf"/>
          <p:cNvPicPr>
            <a:picLocks noChangeAspect="1"/>
          </p:cNvPicPr>
          <p:nvPr userDrawn="1"/>
        </p:nvPicPr>
        <p:blipFill>
          <a:blip r:embed="rId7"/>
          <a:srcRect r="60924"/>
          <a:stretch>
            <a:fillRect/>
          </a:stretch>
        </p:blipFill>
        <p:spPr>
          <a:xfrm>
            <a:off x="324000" y="5655600"/>
            <a:ext cx="1309728" cy="500400"/>
          </a:xfrm>
          <a:prstGeom prst="rect">
            <a:avLst/>
          </a:prstGeom>
        </p:spPr>
      </p:pic>
      <p:pic>
        <p:nvPicPr>
          <p:cNvPr id="33" name="Grafik 32" descr="T_Logo_3c_Slogan_p_INT.emf"/>
          <p:cNvPicPr>
            <a:picLocks noChangeAspect="1"/>
          </p:cNvPicPr>
          <p:nvPr userDrawn="1"/>
        </p:nvPicPr>
        <p:blipFill>
          <a:blip r:embed="rId7"/>
          <a:srcRect l="43441"/>
          <a:stretch>
            <a:fillRect/>
          </a:stretch>
        </p:blipFill>
        <p:spPr>
          <a:xfrm>
            <a:off x="9302496" y="5655600"/>
            <a:ext cx="1895731" cy="5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93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3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10462381"/>
              </p:ext>
            </p:extLst>
          </p:nvPr>
        </p:nvGraphicFramePr>
        <p:xfrm>
          <a:off x="1590" y="1589"/>
          <a:ext cx="158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737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0" y="1589"/>
                        <a:ext cx="158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999" y="252000"/>
            <a:ext cx="10872000" cy="504000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en-US"/>
              <a:t>TeleGrotesk Headline Ultra 28 (32) 40 pt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4000" y="1476374"/>
            <a:ext cx="3528000" cy="406876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buClr>
                <a:schemeClr val="tx1"/>
              </a:buClr>
              <a:defRPr sz="180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7668475" y="1476374"/>
            <a:ext cx="3528000" cy="406876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buClr>
                <a:schemeClr val="tx1"/>
              </a:buClr>
              <a:defRPr sz="180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 hasCustomPrompt="1"/>
          </p:nvPr>
        </p:nvSpPr>
        <p:spPr>
          <a:xfrm>
            <a:off x="3996237" y="1476375"/>
            <a:ext cx="3528000" cy="40687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 bwMode="gray">
          <a:xfrm>
            <a:off x="10114249" y="5961950"/>
            <a:ext cx="669600" cy="274637"/>
          </a:xfrm>
          <a:prstGeom prst="rect">
            <a:avLst/>
          </a:prstGeom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 noProof="0" dirty="0" err="1"/>
              <a:t>dd.mm.yyyy</a:t>
            </a:r>
            <a:endParaRPr lang="en-US" noProof="0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10831513" y="5961950"/>
            <a:ext cx="365125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noProof="0" smtClean="0"/>
              <a:pPr fontAlgn="base">
                <a:spcAft>
                  <a:spcPct val="0"/>
                </a:spcAft>
              </a:pPr>
              <a:t>‹Nr.›</a:t>
            </a:fld>
            <a:endParaRPr lang="en-US" noProof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4877047" y="5961950"/>
            <a:ext cx="5189538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</p:spTree>
    <p:extLst>
      <p:ext uri="{BB962C8B-B14F-4D97-AF65-F5344CB8AC3E}">
        <p14:creationId xmlns:p14="http://schemas.microsoft.com/office/powerpoint/2010/main" val="330616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4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60063335"/>
              </p:ext>
            </p:extLst>
          </p:nvPr>
        </p:nvGraphicFramePr>
        <p:xfrm>
          <a:off x="1590" y="1589"/>
          <a:ext cx="158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760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0" y="1589"/>
                        <a:ext cx="158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999" y="252000"/>
            <a:ext cx="10872000" cy="504000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en-US"/>
              <a:t>TeleGrotesk Headline Ultra 28 (32) 40 pt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4000" y="1476374"/>
            <a:ext cx="2610000" cy="406876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buClr>
                <a:schemeClr val="tx1"/>
              </a:buClr>
              <a:defRPr sz="1800" baseline="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5832316" y="1476374"/>
            <a:ext cx="2610000" cy="406876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buClr>
                <a:schemeClr val="tx1"/>
              </a:buClr>
              <a:defRPr sz="180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 hasCustomPrompt="1"/>
          </p:nvPr>
        </p:nvSpPr>
        <p:spPr>
          <a:xfrm>
            <a:off x="3078158" y="1476375"/>
            <a:ext cx="2610000" cy="40687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Inhaltsplatzhalter 3"/>
          <p:cNvSpPr>
            <a:spLocks noGrp="1"/>
          </p:cNvSpPr>
          <p:nvPr>
            <p:ph sz="half" idx="14" hasCustomPrompt="1"/>
          </p:nvPr>
        </p:nvSpPr>
        <p:spPr>
          <a:xfrm>
            <a:off x="8586475" y="1476374"/>
            <a:ext cx="2610000" cy="406876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buClr>
                <a:schemeClr val="tx1"/>
              </a:buClr>
              <a:defRPr sz="1800"/>
            </a:lvl3pPr>
            <a:lvl4pPr>
              <a:buClr>
                <a:schemeClr val="tx1"/>
              </a:buClr>
              <a:defRPr sz="1800"/>
            </a:lvl4pPr>
            <a:lvl5pPr>
              <a:buClr>
                <a:schemeClr val="tx1"/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umsplatzhalter 3"/>
          <p:cNvSpPr>
            <a:spLocks noGrp="1"/>
          </p:cNvSpPr>
          <p:nvPr>
            <p:ph type="dt" sz="half" idx="15"/>
          </p:nvPr>
        </p:nvSpPr>
        <p:spPr bwMode="gray">
          <a:xfrm>
            <a:off x="10114249" y="5961950"/>
            <a:ext cx="669600" cy="274637"/>
          </a:xfrm>
          <a:prstGeom prst="rect">
            <a:avLst/>
          </a:prstGeom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 noProof="0" dirty="0" err="1"/>
              <a:t>dd.mm.yyyy</a:t>
            </a:r>
            <a:endParaRPr lang="en-US" noProof="0" dirty="0"/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10831513" y="5961950"/>
            <a:ext cx="365125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noProof="0" smtClean="0"/>
              <a:pPr fontAlgn="base">
                <a:spcAft>
                  <a:spcPct val="0"/>
                </a:spcAft>
              </a:pPr>
              <a:t>‹Nr.›</a:t>
            </a:fld>
            <a:endParaRPr lang="en-US" noProof="0"/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4877047" y="5961950"/>
            <a:ext cx="5189538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</p:spTree>
    <p:extLst>
      <p:ext uri="{BB962C8B-B14F-4D97-AF65-F5344CB8AC3E}">
        <p14:creationId xmlns:p14="http://schemas.microsoft.com/office/powerpoint/2010/main" val="2701314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ndout (2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887873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9607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eck 21"/>
          <p:cNvSpPr/>
          <p:nvPr userDrawn="1"/>
        </p:nvSpPr>
        <p:spPr bwMode="gray">
          <a:xfrm>
            <a:off x="0" y="5632453"/>
            <a:ext cx="10901363" cy="7191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4" tIns="45717" rIns="91434" bIns="45717" anchor="ctr"/>
          <a:lstStyle/>
          <a:p>
            <a:pPr algn="ctr" defTabSz="457171">
              <a:lnSpc>
                <a:spcPct val="90000"/>
              </a:lnSpc>
              <a:spcBef>
                <a:spcPct val="50000"/>
              </a:spcBef>
              <a:buClr>
                <a:srgbClr val="E20074"/>
              </a:buClr>
              <a:buSzPct val="75000"/>
              <a:buFont typeface="Wingdings" pitchFamily="2" charset="2"/>
              <a:buNone/>
              <a:defRPr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999" y="252000"/>
            <a:ext cx="10872000" cy="504000"/>
          </a:xfrm>
        </p:spPr>
        <p:txBody>
          <a:bodyPr/>
          <a:lstStyle>
            <a:lvl1pPr marL="0" indent="0">
              <a:defRPr sz="2400"/>
            </a:lvl1pPr>
          </a:lstStyle>
          <a:p>
            <a:r>
              <a:rPr lang="en-US" dirty="0" err="1"/>
              <a:t>TeleGrotesk</a:t>
            </a:r>
            <a:r>
              <a:rPr lang="en-US" dirty="0"/>
              <a:t> Headline Ultra (24) 28 32 pt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49" y="1476374"/>
            <a:ext cx="5364787" cy="4427539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80975" indent="-180000">
              <a:buClr>
                <a:schemeClr val="tx1"/>
              </a:buClr>
              <a:defRPr sz="1400"/>
            </a:lvl3pPr>
            <a:lvl4pPr marL="360000" indent="-180000">
              <a:buClr>
                <a:schemeClr val="tx1"/>
              </a:buClr>
              <a:defRPr sz="1400"/>
            </a:lvl4pPr>
            <a:lvl5pPr marL="0" indent="0"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None/>
              <a:defRPr sz="1400">
                <a:solidFill>
                  <a:schemeClr val="tx2"/>
                </a:solidFill>
                <a:latin typeface="Tele-GroteskFet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Quotations/lead-in</a:t>
            </a:r>
            <a:endParaRPr lang="en-US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 hasCustomPrompt="1"/>
          </p:nvPr>
        </p:nvSpPr>
        <p:spPr>
          <a:xfrm>
            <a:off x="5831850" y="1476374"/>
            <a:ext cx="5364787" cy="442753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de-DE" sz="1400" dirty="0" smtClean="0"/>
            </a:lvl1pPr>
            <a:lvl2pPr>
              <a:defRPr lang="de-DE" sz="1400" dirty="0" smtClean="0"/>
            </a:lvl2pPr>
            <a:lvl3pPr marL="180975" indent="-180000">
              <a:defRPr lang="de-DE" sz="1400" dirty="0" smtClean="0"/>
            </a:lvl3pPr>
            <a:lvl4pPr marL="360000" indent="-180000">
              <a:defRPr lang="de-DE" sz="1400" dirty="0" smtClean="0"/>
            </a:lvl4pPr>
            <a:lvl5pPr>
              <a:defRPr lang="de-DE" sz="1400" dirty="0">
                <a:solidFill>
                  <a:schemeClr val="tx2"/>
                </a:solidFill>
                <a:latin typeface="Tele-GroteskFet" pitchFamily="2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marL="0" lvl="4" indent="0"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None/>
            </a:pPr>
            <a:r>
              <a:rPr lang="en-US" dirty="0"/>
              <a:t>Quotations/lead-in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3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ndout (3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3408730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0630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eck 21"/>
          <p:cNvSpPr/>
          <p:nvPr userDrawn="1"/>
        </p:nvSpPr>
        <p:spPr bwMode="gray">
          <a:xfrm>
            <a:off x="0" y="5632453"/>
            <a:ext cx="10901363" cy="7191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4" tIns="45717" rIns="91434" bIns="45717" anchor="ctr"/>
          <a:lstStyle/>
          <a:p>
            <a:pPr algn="ctr" defTabSz="457171">
              <a:lnSpc>
                <a:spcPct val="90000"/>
              </a:lnSpc>
              <a:spcBef>
                <a:spcPct val="50000"/>
              </a:spcBef>
              <a:buClr>
                <a:srgbClr val="E20074"/>
              </a:buClr>
              <a:buSzPct val="75000"/>
              <a:buFont typeface="Wingdings" pitchFamily="2" charset="2"/>
              <a:buNone/>
              <a:defRPr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999" y="252000"/>
            <a:ext cx="10872000" cy="504000"/>
          </a:xfrm>
        </p:spPr>
        <p:txBody>
          <a:bodyPr/>
          <a:lstStyle>
            <a:lvl1pPr marL="0" indent="0">
              <a:defRPr sz="2400"/>
            </a:lvl1pPr>
          </a:lstStyle>
          <a:p>
            <a:r>
              <a:rPr lang="en-US" dirty="0" err="1"/>
              <a:t>TeleGrotesk</a:t>
            </a:r>
            <a:r>
              <a:rPr lang="en-US" dirty="0"/>
              <a:t> Headline Ultra (24) 28 32 pt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1476374"/>
            <a:ext cx="3528000" cy="4427539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80975" indent="-180000">
              <a:buClr>
                <a:schemeClr val="tx1"/>
              </a:buClr>
              <a:defRPr sz="1400"/>
            </a:lvl3pPr>
            <a:lvl4pPr marL="360000" indent="-180000">
              <a:buClr>
                <a:schemeClr val="tx1"/>
              </a:buClr>
              <a:defRPr sz="1400"/>
            </a:lvl4pPr>
            <a:lvl5pPr marL="0" indent="0"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None/>
              <a:defRPr sz="1400">
                <a:solidFill>
                  <a:schemeClr val="tx2"/>
                </a:solidFill>
                <a:latin typeface="Tele-GroteskFet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Quotations/lead-in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3996162" y="1476374"/>
            <a:ext cx="3528000" cy="442753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de-DE" sz="1400" dirty="0" smtClean="0"/>
            </a:lvl1pPr>
            <a:lvl2pPr>
              <a:defRPr lang="de-DE" sz="1400" dirty="0" smtClean="0"/>
            </a:lvl2pPr>
            <a:lvl3pPr marL="180975" indent="-180000">
              <a:defRPr lang="de-DE" sz="1400" dirty="0" smtClean="0"/>
            </a:lvl3pPr>
            <a:lvl4pPr marL="360000" indent="-180000">
              <a:defRPr lang="de-DE" sz="1400" dirty="0" smtClean="0"/>
            </a:lvl4pPr>
            <a:lvl5pPr>
              <a:defRPr lang="de-DE" sz="1400" dirty="0">
                <a:solidFill>
                  <a:schemeClr val="tx2"/>
                </a:solidFill>
                <a:latin typeface="Tele-GroteskFet" pitchFamily="2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marL="0" lvl="4" indent="0"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None/>
            </a:pPr>
            <a:r>
              <a:rPr lang="en-US" dirty="0"/>
              <a:t>Quotations/lead-in</a:t>
            </a:r>
          </a:p>
        </p:txBody>
      </p:sp>
      <p:sp>
        <p:nvSpPr>
          <p:cNvPr id="8" name="Inhaltsplatzhalter 3"/>
          <p:cNvSpPr>
            <a:spLocks noGrp="1"/>
          </p:cNvSpPr>
          <p:nvPr>
            <p:ph sz="half" idx="13" hasCustomPrompt="1"/>
          </p:nvPr>
        </p:nvSpPr>
        <p:spPr>
          <a:xfrm>
            <a:off x="7668475" y="1476374"/>
            <a:ext cx="3528000" cy="442753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de-DE" sz="1400" dirty="0" smtClean="0"/>
            </a:lvl1pPr>
            <a:lvl2pPr>
              <a:defRPr lang="de-DE" sz="1400" dirty="0" smtClean="0"/>
            </a:lvl2pPr>
            <a:lvl3pPr marL="180975" indent="-180000">
              <a:defRPr lang="de-DE" sz="1400" dirty="0" smtClean="0"/>
            </a:lvl3pPr>
            <a:lvl4pPr marL="360000" indent="-180000">
              <a:defRPr lang="de-DE" sz="1400" dirty="0" smtClean="0"/>
            </a:lvl4pPr>
            <a:lvl5pPr>
              <a:defRPr lang="de-DE" sz="1400" dirty="0">
                <a:solidFill>
                  <a:schemeClr val="tx2"/>
                </a:solidFill>
                <a:latin typeface="Tele-GroteskFet" pitchFamily="2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/>
              <a:t>Fourth level</a:t>
            </a:r>
          </a:p>
          <a:p>
            <a:pPr marL="0" lvl="4" indent="0"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None/>
            </a:pPr>
            <a:r>
              <a:rPr lang="en-US"/>
              <a:t>Quotations/lead-in</a:t>
            </a:r>
            <a:endParaRPr lang="en-US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627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ndout (4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6597760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1654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eck 21"/>
          <p:cNvSpPr/>
          <p:nvPr userDrawn="1"/>
        </p:nvSpPr>
        <p:spPr bwMode="gray">
          <a:xfrm>
            <a:off x="0" y="5632453"/>
            <a:ext cx="10901363" cy="7191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4" tIns="45717" rIns="91434" bIns="45717" anchor="ctr"/>
          <a:lstStyle/>
          <a:p>
            <a:pPr algn="ctr" defTabSz="457171">
              <a:lnSpc>
                <a:spcPct val="90000"/>
              </a:lnSpc>
              <a:spcBef>
                <a:spcPct val="50000"/>
              </a:spcBef>
              <a:buClr>
                <a:srgbClr val="E20074"/>
              </a:buClr>
              <a:buSzPct val="75000"/>
              <a:buFont typeface="Wingdings" pitchFamily="2" charset="2"/>
              <a:buNone/>
              <a:defRPr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999" y="252000"/>
            <a:ext cx="10872000" cy="504000"/>
          </a:xfrm>
        </p:spPr>
        <p:txBody>
          <a:bodyPr/>
          <a:lstStyle>
            <a:lvl1pPr marL="0" indent="0">
              <a:defRPr sz="2400"/>
            </a:lvl1pPr>
          </a:lstStyle>
          <a:p>
            <a:r>
              <a:rPr lang="en-US" dirty="0" err="1"/>
              <a:t>TeleGrotesk</a:t>
            </a:r>
            <a:r>
              <a:rPr lang="en-US" dirty="0"/>
              <a:t> Headline Ultra (24) 28 32 pt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1476374"/>
            <a:ext cx="2610000" cy="4427539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 marL="180975" indent="-180000">
              <a:buClr>
                <a:schemeClr val="tx1"/>
              </a:buClr>
              <a:defRPr sz="1400"/>
            </a:lvl3pPr>
            <a:lvl4pPr marL="360000" indent="-180000">
              <a:buClr>
                <a:schemeClr val="tx1"/>
              </a:buClr>
              <a:defRPr sz="1400"/>
            </a:lvl4pPr>
            <a:lvl5pPr marL="0" indent="0"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None/>
              <a:defRPr sz="1400">
                <a:solidFill>
                  <a:schemeClr val="tx2"/>
                </a:solidFill>
                <a:latin typeface="Tele-GroteskFet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Quotations/lead-in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3078014" y="1476374"/>
            <a:ext cx="2610000" cy="442753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de-DE" sz="1400" dirty="0" smtClean="0"/>
            </a:lvl1pPr>
            <a:lvl2pPr>
              <a:defRPr lang="de-DE" sz="1400" dirty="0" smtClean="0"/>
            </a:lvl2pPr>
            <a:lvl3pPr marL="180975" indent="-180000">
              <a:defRPr lang="de-DE" sz="1400" dirty="0" smtClean="0"/>
            </a:lvl3pPr>
            <a:lvl4pPr marL="360000" indent="-180000">
              <a:defRPr lang="de-DE" sz="1400" dirty="0" smtClean="0"/>
            </a:lvl4pPr>
            <a:lvl5pPr>
              <a:defRPr lang="de-DE" sz="1400" dirty="0">
                <a:solidFill>
                  <a:schemeClr val="tx2"/>
                </a:solidFill>
                <a:latin typeface="Tele-GroteskFet" pitchFamily="2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marL="0" lvl="4" indent="0"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None/>
            </a:pPr>
            <a:r>
              <a:rPr lang="en-US" dirty="0"/>
              <a:t>Quotations/lead-in</a:t>
            </a:r>
          </a:p>
        </p:txBody>
      </p:sp>
      <p:sp>
        <p:nvSpPr>
          <p:cNvPr id="8" name="Inhaltsplatzhalter 3"/>
          <p:cNvSpPr>
            <a:spLocks noGrp="1"/>
          </p:cNvSpPr>
          <p:nvPr>
            <p:ph sz="half" idx="13" hasCustomPrompt="1"/>
          </p:nvPr>
        </p:nvSpPr>
        <p:spPr>
          <a:xfrm>
            <a:off x="5831851" y="1476374"/>
            <a:ext cx="2610000" cy="442753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de-DE" sz="1400" dirty="0" smtClean="0"/>
            </a:lvl1pPr>
            <a:lvl2pPr>
              <a:defRPr lang="de-DE" sz="1400" dirty="0" smtClean="0"/>
            </a:lvl2pPr>
            <a:lvl3pPr marL="180975" indent="-180000">
              <a:defRPr lang="de-DE" sz="1400" dirty="0" smtClean="0"/>
            </a:lvl3pPr>
            <a:lvl4pPr marL="360000" indent="-180000">
              <a:defRPr lang="de-DE" sz="1400" dirty="0" smtClean="0"/>
            </a:lvl4pPr>
            <a:lvl5pPr>
              <a:defRPr lang="de-DE" sz="1400" dirty="0">
                <a:solidFill>
                  <a:schemeClr val="tx2"/>
                </a:solidFill>
                <a:latin typeface="Tele-GroteskFet" pitchFamily="2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marL="0" lvl="4" indent="0"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None/>
            </a:pPr>
            <a:r>
              <a:rPr lang="en-US" dirty="0"/>
              <a:t>Quotations/lead-in</a:t>
            </a:r>
          </a:p>
        </p:txBody>
      </p:sp>
      <p:sp>
        <p:nvSpPr>
          <p:cNvPr id="10" name="Inhaltsplatzhalter 3"/>
          <p:cNvSpPr>
            <a:spLocks noGrp="1"/>
          </p:cNvSpPr>
          <p:nvPr>
            <p:ph sz="half" idx="14" hasCustomPrompt="1"/>
          </p:nvPr>
        </p:nvSpPr>
        <p:spPr>
          <a:xfrm>
            <a:off x="8586638" y="1476374"/>
            <a:ext cx="2610000" cy="442753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de-DE" sz="1400" baseline="0" dirty="0" smtClean="0"/>
            </a:lvl1pPr>
            <a:lvl2pPr>
              <a:defRPr lang="de-DE" sz="1400" dirty="0" smtClean="0"/>
            </a:lvl2pPr>
            <a:lvl3pPr marL="180975" indent="-180000">
              <a:defRPr lang="de-DE" sz="1400" dirty="0" smtClean="0"/>
            </a:lvl3pPr>
            <a:lvl4pPr marL="360000" indent="-180000">
              <a:defRPr lang="de-DE" sz="1400" dirty="0" smtClean="0"/>
            </a:lvl4pPr>
            <a:lvl5pPr>
              <a:defRPr lang="de-DE" sz="1400" dirty="0">
                <a:solidFill>
                  <a:schemeClr val="tx2"/>
                </a:solidFill>
                <a:latin typeface="Tele-GroteskFet" pitchFamily="2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>
              <a:buClr>
                <a:schemeClr val="tx1"/>
              </a:buClr>
            </a:pPr>
            <a:r>
              <a:rPr lang="en-US" dirty="0"/>
              <a:t>Third level</a:t>
            </a:r>
          </a:p>
          <a:p>
            <a:pPr lvl="3">
              <a:buClr>
                <a:schemeClr val="tx1"/>
              </a:buClr>
            </a:pPr>
            <a:r>
              <a:rPr lang="en-US" dirty="0"/>
              <a:t>Fourth level</a:t>
            </a:r>
          </a:p>
          <a:p>
            <a:pPr marL="0" lvl="4" indent="0"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None/>
            </a:pPr>
            <a:r>
              <a:rPr lang="en-US" dirty="0"/>
              <a:t>Quotations/lead-in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5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full-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48006018"/>
              </p:ext>
            </p:extLst>
          </p:nvPr>
        </p:nvGraphicFramePr>
        <p:xfrm>
          <a:off x="1587" y="1589"/>
          <a:ext cx="158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514" name="think-cell Folie" r:id="rId7" imgW="360" imgH="360" progId="">
                  <p:embed/>
                </p:oleObj>
              </mc:Choice>
              <mc:Fallback>
                <p:oleObj name="think-cell Folie" r:id="rId7" imgW="360" imgH="360" progId="">
                  <p:embed/>
                  <p:pic>
                    <p:nvPicPr>
                      <p:cNvPr id="0" name="Picture 15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9"/>
                        <a:ext cx="158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Grafik 36" descr="TKOM_39L_Grillen_7475.jpg"/>
          <p:cNvPicPr>
            <a:picLocks noChangeAspect="1"/>
          </p:cNvPicPr>
          <p:nvPr userDrawn="1"/>
        </p:nvPicPr>
        <p:blipFill>
          <a:blip r:embed="rId9"/>
          <a:srcRect b="15715"/>
          <a:stretch>
            <a:fillRect/>
          </a:stretch>
        </p:blipFill>
        <p:spPr>
          <a:xfrm>
            <a:off x="0" y="0"/>
            <a:ext cx="11520000" cy="6480175"/>
          </a:xfrm>
          <a:prstGeom prst="rect">
            <a:avLst/>
          </a:prstGeom>
        </p:spPr>
      </p:pic>
      <p:grpSp>
        <p:nvGrpSpPr>
          <p:cNvPr id="2" name="Group 19"/>
          <p:cNvGrpSpPr>
            <a:grpSpLocks/>
          </p:cNvGrpSpPr>
          <p:nvPr/>
        </p:nvGrpSpPr>
        <p:grpSpPr bwMode="gray">
          <a:xfrm>
            <a:off x="324000" y="2949576"/>
            <a:ext cx="10872956" cy="3206750"/>
            <a:chOff x="207" y="1858"/>
            <a:chExt cx="5365" cy="2020"/>
          </a:xfrm>
        </p:grpSpPr>
        <p:sp>
          <p:nvSpPr>
            <p:cNvPr id="15" name="Titel 3"/>
            <p:cNvSpPr>
              <a:spLocks/>
            </p:cNvSpPr>
            <p:nvPr>
              <p:custDataLst>
                <p:tags r:id="rId3"/>
              </p:custDataLst>
            </p:nvPr>
          </p:nvSpPr>
          <p:spPr bwMode="gray">
            <a:xfrm>
              <a:off x="207" y="2527"/>
              <a:ext cx="5365" cy="1351"/>
            </a:xfrm>
            <a:prstGeom prst="rect">
              <a:avLst/>
            </a:prstGeom>
            <a:solidFill>
              <a:srgbClr val="E20074">
                <a:alpha val="7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lIns="144000" tIns="72000" rIns="144000" bIns="72000"/>
            <a:lstStyle/>
            <a:p>
              <a:pPr defTabSz="576226" fontAlgn="base">
                <a:lnSpc>
                  <a:spcPts val="3999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4000" dirty="0">
                <a:solidFill>
                  <a:srgbClr val="E20074"/>
                </a:solidFill>
                <a:latin typeface="TeleGrotesk Headline Ultra" pitchFamily="2" charset="0"/>
                <a:cs typeface="Arial Unicode MS" pitchFamily="34" charset="-128"/>
              </a:endParaRPr>
            </a:p>
          </p:txBody>
        </p:sp>
        <p:sp>
          <p:nvSpPr>
            <p:cNvPr id="16" name="Titel 3"/>
            <p:cNvSpPr>
              <a:spLocks/>
            </p:cNvSpPr>
            <p:nvPr>
              <p:custDataLst>
                <p:tags r:id="rId4"/>
              </p:custDataLst>
            </p:nvPr>
          </p:nvSpPr>
          <p:spPr bwMode="gray">
            <a:xfrm>
              <a:off x="207" y="1858"/>
              <a:ext cx="5157" cy="2020"/>
            </a:xfrm>
            <a:prstGeom prst="rect">
              <a:avLst/>
            </a:prstGeom>
            <a:solidFill>
              <a:srgbClr val="E20074">
                <a:alpha val="7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lIns="144000" tIns="72000" rIns="144000" bIns="72000"/>
            <a:lstStyle/>
            <a:p>
              <a:pPr defTabSz="576226" fontAlgn="base">
                <a:lnSpc>
                  <a:spcPts val="3999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4000" dirty="0">
                <a:solidFill>
                  <a:srgbClr val="E20074"/>
                </a:solidFill>
                <a:latin typeface="TeleGrotesk Headline Ultra" pitchFamily="2" charset="0"/>
                <a:cs typeface="Arial Unicode MS" pitchFamily="34" charset="-128"/>
              </a:endParaRPr>
            </a:p>
          </p:txBody>
        </p:sp>
        <p:sp>
          <p:nvSpPr>
            <p:cNvPr id="17" name="Rectangle 4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gray">
            <a:xfrm>
              <a:off x="210" y="2017"/>
              <a:ext cx="4873" cy="1861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</p:spPr>
          <p:txBody>
            <a:bodyPr lIns="144000" tIns="72000" rIns="144000" bIns="72000" anchor="ctr"/>
            <a:lstStyle/>
            <a:p>
              <a:pPr defTabSz="457171" fontAlgn="base">
                <a:lnSpc>
                  <a:spcPts val="1799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E20074"/>
                </a:buClr>
                <a:buSzPct val="75000"/>
                <a:buFont typeface="Wingdings" pitchFamily="2" charset="2"/>
                <a:buChar char="§"/>
              </a:pPr>
              <a:endParaRPr lang="en-US" sz="1800" dirty="0">
                <a:solidFill>
                  <a:srgbClr val="000000"/>
                </a:solidFill>
                <a:ea typeface="Arial Unicode MS" panose="020B0604020202020204" pitchFamily="34" charset="-128"/>
                <a:cs typeface="Arial Unicode MS" pitchFamily="34" charset="-128"/>
              </a:endParaRPr>
            </a:p>
          </p:txBody>
        </p:sp>
      </p:grpSp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5058" name="Titelplatzhalter 1"/>
          <p:cNvSpPr>
            <a:spLocks noGrp="1"/>
          </p:cNvSpPr>
          <p:nvPr>
            <p:ph type="ctrTitle" hasCustomPrompt="1"/>
          </p:nvPr>
        </p:nvSpPr>
        <p:spPr bwMode="gray">
          <a:xfrm>
            <a:off x="323851" y="3200400"/>
            <a:ext cx="9886690" cy="1107996"/>
          </a:xfrm>
          <a:noFill/>
        </p:spPr>
        <p:txBody>
          <a:bodyPr wrap="square" lIns="143990">
            <a:spAutoFit/>
          </a:bodyPr>
          <a:lstStyle>
            <a:lvl1pPr>
              <a:defRPr sz="4000" smtClean="0">
                <a:solidFill>
                  <a:schemeClr val="bg1"/>
                </a:solidFill>
                <a:latin typeface="TeleGrotesk Headline Ultra" pitchFamily="2" charset="0"/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2 lines, (40) 48 pt </a:t>
            </a:r>
            <a:endParaRPr lang="en-US" dirty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2" y="4536000"/>
            <a:ext cx="9886689" cy="384080"/>
          </a:xfrm>
        </p:spPr>
        <p:txBody>
          <a:bodyPr wrap="square" lIns="143990">
            <a:spAutoFit/>
          </a:bodyPr>
          <a:lstStyle>
            <a:lvl1pPr>
              <a:spcBef>
                <a:spcPts val="0"/>
              </a:spcBef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en-US"/>
              <a:t>Sub-heading: TeleGrotesk Normal, 24 pt</a:t>
            </a:r>
            <a:endParaRPr lang="en-US" dirty="0"/>
          </a:p>
        </p:txBody>
      </p:sp>
      <p:pic>
        <p:nvPicPr>
          <p:cNvPr id="23" name="Picture 22" hidden="1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1" name="Picture 22" hidden="1"/>
          <p:cNvPicPr>
            <a:picLocks noChangeAspect="1" noChangeArrowheads="1"/>
          </p:cNvPicPr>
          <p:nvPr userDrawn="1"/>
        </p:nvPicPr>
        <p:blipFill>
          <a:blip r:embed="rId10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8" name="Grafik 37" descr="T_Logo_3c_Slogan_p_INT.emf"/>
          <p:cNvPicPr>
            <a:picLocks noChangeAspect="1"/>
          </p:cNvPicPr>
          <p:nvPr userDrawn="1"/>
        </p:nvPicPr>
        <p:blipFill>
          <a:blip r:embed="rId11"/>
          <a:srcRect r="60924"/>
          <a:stretch>
            <a:fillRect/>
          </a:stretch>
        </p:blipFill>
        <p:spPr>
          <a:xfrm>
            <a:off x="493712" y="5482054"/>
            <a:ext cx="1309728" cy="500400"/>
          </a:xfrm>
          <a:prstGeom prst="rect">
            <a:avLst/>
          </a:prstGeom>
        </p:spPr>
      </p:pic>
      <p:pic>
        <p:nvPicPr>
          <p:cNvPr id="39" name="Grafik 38" descr="T_Logo_3c_Slogan_p_INT.emf"/>
          <p:cNvPicPr>
            <a:picLocks noChangeAspect="1"/>
          </p:cNvPicPr>
          <p:nvPr userDrawn="1"/>
        </p:nvPicPr>
        <p:blipFill>
          <a:blip r:embed="rId11"/>
          <a:srcRect l="41258"/>
          <a:stretch>
            <a:fillRect/>
          </a:stretch>
        </p:blipFill>
        <p:spPr>
          <a:xfrm>
            <a:off x="9053129" y="5482054"/>
            <a:ext cx="1968882" cy="5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71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82734722"/>
              </p:ext>
            </p:extLst>
          </p:nvPr>
        </p:nvGraphicFramePr>
        <p:xfrm>
          <a:off x="1587" y="1589"/>
          <a:ext cx="158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37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25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9"/>
                        <a:ext cx="158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2" name="Grafik 31" descr="TKOM_39L_Grillen_7475.jpg"/>
          <p:cNvPicPr>
            <a:picLocks noChangeAspect="1"/>
          </p:cNvPicPr>
          <p:nvPr userDrawn="1"/>
        </p:nvPicPr>
        <p:blipFill>
          <a:blip r:embed="rId6"/>
          <a:srcRect b="55841"/>
          <a:stretch>
            <a:fillRect/>
          </a:stretch>
        </p:blipFill>
        <p:spPr>
          <a:xfrm>
            <a:off x="324000" y="323999"/>
            <a:ext cx="10872000" cy="3240000"/>
          </a:xfrm>
          <a:prstGeom prst="rect">
            <a:avLst/>
          </a:prstGeom>
        </p:spPr>
      </p:pic>
      <p:pic>
        <p:nvPicPr>
          <p:cNvPr id="10" name="Picture 27" descr="magenta_flaeche_70"/>
          <p:cNvPicPr>
            <a:picLocks noChangeArrowheads="1"/>
          </p:cNvPicPr>
          <p:nvPr userDrawn="1"/>
        </p:nvPicPr>
        <p:blipFill>
          <a:blip r:embed="rId7" cstate="print"/>
          <a:srcRect r="11" b="-468"/>
          <a:stretch>
            <a:fillRect/>
          </a:stretch>
        </p:blipFill>
        <p:spPr bwMode="gray">
          <a:xfrm>
            <a:off x="323850" y="2897408"/>
            <a:ext cx="10872000" cy="458788"/>
          </a:xfrm>
          <a:prstGeom prst="rect">
            <a:avLst/>
          </a:prstGeom>
          <a:noFill/>
        </p:spPr>
      </p:pic>
      <p:pic>
        <p:nvPicPr>
          <p:cNvPr id="45078" name="Picture 22" hidden="1"/>
          <p:cNvPicPr>
            <a:picLocks noChangeAspect="1" noChangeArrowheads="1"/>
          </p:cNvPicPr>
          <p:nvPr userDrawn="1"/>
        </p:nvPicPr>
        <p:blipFill>
          <a:blip r:embed="rId8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5058" name="Titelplatzhalter 1"/>
          <p:cNvSpPr>
            <a:spLocks noGrp="1"/>
          </p:cNvSpPr>
          <p:nvPr userDrawn="1">
            <p:ph type="ctrTitle" hasCustomPrompt="1"/>
          </p:nvPr>
        </p:nvSpPr>
        <p:spPr bwMode="gray">
          <a:xfrm>
            <a:off x="323850" y="3203795"/>
            <a:ext cx="10872000" cy="1980980"/>
          </a:xfrm>
          <a:solidFill>
            <a:schemeClr val="tx2"/>
          </a:solidFill>
        </p:spPr>
        <p:txBody>
          <a:bodyPr lIns="143990">
            <a:noAutofit/>
          </a:bodyPr>
          <a:lstStyle>
            <a:lvl1pPr>
              <a:defRPr sz="4000" smtClean="0">
                <a:solidFill>
                  <a:schemeClr val="bg1"/>
                </a:solidFill>
                <a:latin typeface="TeleGrotesk Headline Ultra" pitchFamily="2" charset="0"/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2 lines, (40) 48 PT</a:t>
            </a:r>
            <a:endParaRPr lang="en-US" dirty="0"/>
          </a:p>
        </p:txBody>
      </p:sp>
      <p:sp>
        <p:nvSpPr>
          <p:cNvPr id="45059" name="Textplatzhalter 2"/>
          <p:cNvSpPr>
            <a:spLocks noGrp="1"/>
          </p:cNvSpPr>
          <p:nvPr userDrawn="1">
            <p:ph type="subTitle" idx="1" hasCustomPrompt="1"/>
          </p:nvPr>
        </p:nvSpPr>
        <p:spPr bwMode="gray">
          <a:xfrm>
            <a:off x="323850" y="4536000"/>
            <a:ext cx="10869614" cy="384080"/>
          </a:xfrm>
        </p:spPr>
        <p:txBody>
          <a:bodyPr lIns="143990">
            <a:spAutoFit/>
          </a:bodyPr>
          <a:lstStyle>
            <a:lvl1pPr marL="0" marR="0" indent="0" algn="l" defTabSz="576226" rtl="0" eaLnBrk="1" fontAlgn="base" latinLnBrk="0" hangingPunct="1">
              <a:lnSpc>
                <a:spcPct val="104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buFont typeface="Wingdings" pitchFamily="2" charset="2"/>
              <a:buNone/>
              <a:tabLst/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en-US"/>
              <a:t>Sub-heading: TeleGrotesk Normal, 24 pt</a:t>
            </a:r>
            <a:endParaRPr lang="en-US" dirty="0"/>
          </a:p>
        </p:txBody>
      </p:sp>
      <p:pic>
        <p:nvPicPr>
          <p:cNvPr id="33" name="Grafik 32" descr="T_Logo_3c_Slogan_p_INT.emf"/>
          <p:cNvPicPr>
            <a:picLocks noChangeAspect="1"/>
          </p:cNvPicPr>
          <p:nvPr userDrawn="1"/>
        </p:nvPicPr>
        <p:blipFill>
          <a:blip r:embed="rId9"/>
          <a:srcRect r="60924"/>
          <a:stretch>
            <a:fillRect/>
          </a:stretch>
        </p:blipFill>
        <p:spPr>
          <a:xfrm>
            <a:off x="324000" y="5655600"/>
            <a:ext cx="1309728" cy="500400"/>
          </a:xfrm>
          <a:prstGeom prst="rect">
            <a:avLst/>
          </a:prstGeom>
        </p:spPr>
      </p:pic>
      <p:pic>
        <p:nvPicPr>
          <p:cNvPr id="34" name="Grafik 33" descr="T_Logo_3c_Slogan_p_INT.emf"/>
          <p:cNvPicPr>
            <a:picLocks noChangeAspect="1"/>
          </p:cNvPicPr>
          <p:nvPr userDrawn="1"/>
        </p:nvPicPr>
        <p:blipFill>
          <a:blip r:embed="rId9"/>
          <a:srcRect l="43441"/>
          <a:stretch>
            <a:fillRect/>
          </a:stretch>
        </p:blipFill>
        <p:spPr>
          <a:xfrm>
            <a:off x="9302496" y="5655600"/>
            <a:ext cx="1895731" cy="500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693653716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016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0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Fußzeilenplatzhalter 1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marL="0" marR="0" indent="0" algn="r" defTabSz="5762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– Strictly confidential, Confidential, Internal–     Author /Presentation Topic</a:t>
            </a:r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2" hidden="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2" hidden="1"/>
          <p:cNvPicPr>
            <a:picLocks noChangeAspect="1" noChangeArrowheads="1"/>
          </p:cNvPicPr>
          <p:nvPr userDrawn="1"/>
        </p:nvPicPr>
        <p:blipFill>
          <a:blip r:embed="rId6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3849" y="1350000"/>
            <a:ext cx="10872000" cy="2280023"/>
          </a:xfrm>
        </p:spPr>
        <p:txBody>
          <a:bodyPr/>
          <a:lstStyle>
            <a:lvl1pPr marL="0" marR="0" indent="0" algn="l" defTabSz="457322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3 lines</a:t>
            </a:r>
            <a:b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40 (54) 66 PT</a:t>
            </a:r>
            <a:endParaRPr lang="en-US" dirty="0"/>
          </a:p>
        </p:txBody>
      </p:sp>
      <p:sp>
        <p:nvSpPr>
          <p:cNvPr id="10" name="Rechteck 9"/>
          <p:cNvSpPr/>
          <p:nvPr userDrawn="1"/>
        </p:nvSpPr>
        <p:spPr bwMode="gray">
          <a:xfrm>
            <a:off x="4763" y="5545138"/>
            <a:ext cx="11517312" cy="935037"/>
          </a:xfrm>
          <a:prstGeom prst="rect">
            <a:avLst/>
          </a:prstGeom>
          <a:solidFill>
            <a:schemeClr val="tx2"/>
          </a:solidFill>
          <a:ln w="19050" algn="ctr">
            <a:noFill/>
            <a:miter lim="800000"/>
            <a:headEnd/>
            <a:tailEnd/>
          </a:ln>
          <a:effectLst/>
        </p:spPr>
        <p:txBody>
          <a:bodyPr lIns="72000" tIns="0" rIns="72000" bIns="36000" rtlCol="0" anchor="ctr"/>
          <a:lstStyle/>
          <a:p>
            <a:pPr indent="3175" algn="ctr" defTabSz="457293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rgbClr val="E20074"/>
              </a:buClr>
              <a:buSzPct val="75000"/>
            </a:pPr>
            <a:endParaRPr lang="en-US" sz="1800" dirty="0" err="1">
              <a:cs typeface="Arial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textur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93091654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9040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0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Fußzeilenplatzhalt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marL="0" marR="0" indent="0" algn="r" defTabSz="5762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– Strictly confidential, Confidential, Internal–     Author /Presentation Topic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-1" y="703"/>
            <a:ext cx="11522075" cy="6478767"/>
          </a:xfrm>
          <a:prstGeom prst="rect">
            <a:avLst/>
          </a:prstGeom>
        </p:spPr>
      </p:pic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2" hidden="1"/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3849" y="1350000"/>
            <a:ext cx="10872000" cy="2280023"/>
          </a:xfrm>
        </p:spPr>
        <p:txBody>
          <a:bodyPr/>
          <a:lstStyle>
            <a:lvl1pPr marL="0" marR="0" indent="0" algn="l" defTabSz="457322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3 lines</a:t>
            </a:r>
            <a:b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40 (54) 66 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51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textur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04964844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0063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0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Fußzeilenplatzhalt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marL="0" marR="0" indent="0" algn="r" defTabSz="5762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– Strictly confidential, Confidential, Internal–     Author /Presentation Topic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-1" y="0"/>
            <a:ext cx="11522075" cy="6480175"/>
          </a:xfrm>
          <a:prstGeom prst="rect">
            <a:avLst/>
          </a:prstGeom>
        </p:spPr>
      </p:pic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2" hidden="1"/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3849" y="1350000"/>
            <a:ext cx="10872000" cy="2280023"/>
          </a:xfrm>
        </p:spPr>
        <p:txBody>
          <a:bodyPr/>
          <a:lstStyle>
            <a:lvl1pPr marL="0" marR="0" indent="0" algn="l" defTabSz="457322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3 lines</a:t>
            </a:r>
            <a:b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40 (54) 66 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25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textur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44959555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408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8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Fußzeilenplatzhalt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marL="0" marR="0" indent="0" algn="r" defTabSz="5762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– Strictly confidential, Confidential, Internal–     Author /Presentation Topic</a:t>
            </a:r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 noProof="0"/>
              <a:t>dd.mm.yyyy</a:t>
            </a:r>
            <a:endParaRPr lang="en-US" noProof="0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pic>
        <p:nvPicPr>
          <p:cNvPr id="9" name="Picture 24"/>
          <p:cNvPicPr>
            <a:picLocks noChangeAspect="1" noChangeArrowheads="1"/>
          </p:cNvPicPr>
          <p:nvPr/>
        </p:nvPicPr>
        <p:blipFill>
          <a:blip r:embed="rId6"/>
          <a:stretch>
            <a:fillRect/>
          </a:stretch>
        </p:blipFill>
        <p:spPr bwMode="hidden">
          <a:xfrm>
            <a:off x="1" y="120"/>
            <a:ext cx="11522069" cy="6478764"/>
          </a:xfrm>
          <a:prstGeom prst="rect">
            <a:avLst/>
          </a:prstGeom>
          <a:noFill/>
        </p:spPr>
      </p:pic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2" hidden="1"/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3849" y="1350000"/>
            <a:ext cx="10872000" cy="2280023"/>
          </a:xfrm>
        </p:spPr>
        <p:txBody>
          <a:bodyPr/>
          <a:lstStyle>
            <a:lvl1pPr marL="0" marR="0" indent="0" algn="l" defTabSz="457322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3 lines</a:t>
            </a:r>
            <a:b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40 (54) 66 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2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ivider texture 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40075499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2111" name="think-cell Folie" r:id="rId4" imgW="360" imgH="360" progId="">
                  <p:embed/>
                </p:oleObj>
              </mc:Choice>
              <mc:Fallback>
                <p:oleObj name="think-cell Folie" r:id="rId4" imgW="360" imgH="360" progId="">
                  <p:embed/>
                  <p:pic>
                    <p:nvPicPr>
                      <p:cNvPr id="0" name="Picture 10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Fußzeilenplatzhalt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marL="0" marR="0" indent="0" algn="r" defTabSz="5762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– Strictly confidential, Confidential, Internal–     Author /Presentation Topic</a:t>
            </a:r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/>
              <a:t>dd.mm.yyyy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‹Nr.›</a:t>
            </a:fld>
            <a:endParaRPr lang="en-US" dirty="0"/>
          </a:p>
        </p:txBody>
      </p:sp>
      <p:pic>
        <p:nvPicPr>
          <p:cNvPr id="9" name="Picture 2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120"/>
            <a:ext cx="11522072" cy="6478767"/>
          </a:xfrm>
          <a:prstGeom prst="rect">
            <a:avLst/>
          </a:prstGeom>
          <a:noFill/>
        </p:spPr>
      </p:pic>
      <p:pic>
        <p:nvPicPr>
          <p:cNvPr id="45078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2" hidden="1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2" hidden="1"/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black">
          <a:xfrm>
            <a:off x="1588" y="1589"/>
            <a:ext cx="3175" cy="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3849" y="1350000"/>
            <a:ext cx="10872000" cy="2280023"/>
          </a:xfrm>
        </p:spPr>
        <p:txBody>
          <a:bodyPr/>
          <a:lstStyle>
            <a:lvl1pPr marL="0" marR="0" indent="0" algn="l" defTabSz="457322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TeleGrotesk HEADLINE (Ultra)</a:t>
            </a:r>
            <a:br>
              <a:rPr lang="en-US"/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Maximum of 3 lines</a:t>
            </a:r>
            <a:b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en-US" sz="5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40 (54) 66 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7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ags" Target="../tags/tag2.xml"/><Relationship Id="rId30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7"/>
            </p:custDataLst>
            <p:extLst>
              <p:ext uri="{D42A27DB-BD31-4B8C-83A1-F6EECF244321}">
                <p14:modId xmlns:p14="http://schemas.microsoft.com/office/powerpoint/2010/main" val="4104330683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632" name="think-cell Folie" r:id="rId28" imgW="360" imgH="360" progId="">
                  <p:embed/>
                </p:oleObj>
              </mc:Choice>
              <mc:Fallback>
                <p:oleObj name="think-cell Folie" r:id="rId28" imgW="360" imgH="360" progId="">
                  <p:embed/>
                  <p:pic>
                    <p:nvPicPr>
                      <p:cNvPr id="0" name="Picture 38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gray">
          <a:xfrm>
            <a:off x="323851" y="252000"/>
            <a:ext cx="10872000" cy="50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24000" y="1476000"/>
            <a:ext cx="10872000" cy="40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 bwMode="gray">
          <a:xfrm>
            <a:off x="10114249" y="5961950"/>
            <a:ext cx="669600" cy="274637"/>
          </a:xfrm>
          <a:prstGeom prst="rect">
            <a:avLst/>
          </a:prstGeom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de-DE" noProof="0" dirty="0" err="1"/>
              <a:t>dd.mm.yyyy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10831513" y="5961950"/>
            <a:ext cx="365125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fld id="{31ED8236-F742-4994-B025-3D78EEC04644}" type="slidenum">
              <a:rPr lang="en-US" noProof="0" smtClean="0"/>
              <a:pPr fontAlgn="base">
                <a:spcAft>
                  <a:spcPct val="0"/>
                </a:spcAft>
              </a:pPr>
              <a:t>‹Nr.›</a:t>
            </a:fld>
            <a:endParaRPr lang="en-US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4877047" y="5961950"/>
            <a:ext cx="5189538" cy="274637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 defTabSz="576226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150">
                <a:solidFill>
                  <a:schemeClr val="tx1"/>
                </a:solidFill>
                <a:latin typeface="Tele-GroteskNor" pitchFamily="2" charset="0"/>
                <a:cs typeface="Arial Unicode MS" pitchFamily="34" charset="-128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noProof="0" dirty="0"/>
              <a:t>– Strictly confidential, Confidential, Internal–     Author /Presentation Topic</a:t>
            </a:r>
          </a:p>
        </p:txBody>
      </p:sp>
      <p:pic>
        <p:nvPicPr>
          <p:cNvPr id="31" name="Grafik 30" descr="T_Logo_3c_Slogan_p_INT.emf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>
            <a:off x="324000" y="5911200"/>
            <a:ext cx="2411348" cy="360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898" r:id="rId2"/>
    <p:sldLayoutId id="2147483961" r:id="rId3"/>
    <p:sldLayoutId id="2147483711" r:id="rId4"/>
    <p:sldLayoutId id="2147483725" r:id="rId5"/>
    <p:sldLayoutId id="2147483928" r:id="rId6"/>
    <p:sldLayoutId id="2147483926" r:id="rId7"/>
    <p:sldLayoutId id="2147483976" r:id="rId8"/>
    <p:sldLayoutId id="2147483964" r:id="rId9"/>
    <p:sldLayoutId id="2147483965" r:id="rId10"/>
    <p:sldLayoutId id="2147483967" r:id="rId11"/>
    <p:sldLayoutId id="2147483968" r:id="rId12"/>
    <p:sldLayoutId id="2147483972" r:id="rId13"/>
    <p:sldLayoutId id="2147483971" r:id="rId14"/>
    <p:sldLayoutId id="2147483973" r:id="rId15"/>
    <p:sldLayoutId id="2147483716" r:id="rId16"/>
    <p:sldLayoutId id="2147483718" r:id="rId17"/>
    <p:sldLayoutId id="2147483722" r:id="rId18"/>
    <p:sldLayoutId id="2147483723" r:id="rId19"/>
    <p:sldLayoutId id="2147483969" r:id="rId20"/>
    <p:sldLayoutId id="2147483970" r:id="rId21"/>
    <p:sldLayoutId id="2147483930" r:id="rId22"/>
    <p:sldLayoutId id="2147483959" r:id="rId23"/>
    <p:sldLayoutId id="2147483960" r:id="rId2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marL="0" indent="0" algn="l" defTabSz="457322" rtl="0" eaLnBrk="1" fontAlgn="base" hangingPunct="1">
        <a:lnSpc>
          <a:spcPct val="90000"/>
        </a:lnSpc>
        <a:spcBef>
          <a:spcPts val="0"/>
        </a:spcBef>
        <a:spcAft>
          <a:spcPct val="0"/>
        </a:spcAft>
        <a:defRPr lang="de-DE" sz="3200" kern="1200" dirty="0">
          <a:solidFill>
            <a:schemeClr val="tx2"/>
          </a:solidFill>
          <a:latin typeface="TeleGrotesk Headline Ultra" pitchFamily="2" charset="0"/>
          <a:ea typeface="+mj-ea"/>
          <a:cs typeface="TeleGrotesk Headline Ultra" pitchFamily="2" charset="0"/>
        </a:defRPr>
      </a:lvl1pPr>
      <a:lvl2pPr algn="l" defTabSz="576226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ele-GroteskUlt" pitchFamily="2" charset="0"/>
        </a:defRPr>
      </a:lvl2pPr>
      <a:lvl3pPr algn="l" defTabSz="576226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ele-GroteskUlt" pitchFamily="2" charset="0"/>
        </a:defRPr>
      </a:lvl3pPr>
      <a:lvl4pPr algn="l" defTabSz="576226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ele-GroteskUlt" pitchFamily="2" charset="0"/>
        </a:defRPr>
      </a:lvl4pPr>
      <a:lvl5pPr algn="l" defTabSz="576226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ele-GroteskUlt" pitchFamily="2" charset="0"/>
        </a:defRPr>
      </a:lvl5pPr>
      <a:lvl6pPr marL="457171" algn="l" defTabSz="576226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ele-GroteskUlt" pitchFamily="2" charset="0"/>
        </a:defRPr>
      </a:lvl6pPr>
      <a:lvl7pPr marL="914342" algn="l" defTabSz="576226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ele-GroteskUlt" pitchFamily="2" charset="0"/>
        </a:defRPr>
      </a:lvl7pPr>
      <a:lvl8pPr marL="1371513" algn="l" defTabSz="576226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ele-GroteskUlt" pitchFamily="2" charset="0"/>
        </a:defRPr>
      </a:lvl8pPr>
      <a:lvl9pPr marL="1828683" algn="l" defTabSz="576226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ele-GroteskUlt" pitchFamily="2" charset="0"/>
        </a:defRPr>
      </a:lvl9pPr>
    </p:titleStyle>
    <p:bodyStyle>
      <a:lvl1pPr algn="l" defTabSz="576226" rtl="0" eaLnBrk="1" fontAlgn="base" hangingPunct="1">
        <a:lnSpc>
          <a:spcPct val="104000"/>
        </a:lnSpc>
        <a:spcBef>
          <a:spcPts val="1200"/>
        </a:spcBef>
        <a:spcAft>
          <a:spcPct val="0"/>
        </a:spcAft>
        <a:buClr>
          <a:schemeClr val="tx2"/>
        </a:buClr>
        <a:buFont typeface="Wingdings" pitchFamily="2" charset="2"/>
        <a:defRPr sz="1800" kern="1200">
          <a:solidFill>
            <a:schemeClr val="tx1"/>
          </a:solidFill>
          <a:latin typeface="Tele-GroteskFet" pitchFamily="2" charset="0"/>
          <a:ea typeface="+mn-ea"/>
          <a:cs typeface="+mn-cs"/>
        </a:defRPr>
      </a:lvl1pPr>
      <a:lvl2pPr marL="1588" algn="l" defTabSz="576226" rtl="0" eaLnBrk="1" fontAlgn="base" hangingPunct="1">
        <a:lnSpc>
          <a:spcPct val="104000"/>
        </a:lnSpc>
        <a:spcBef>
          <a:spcPts val="300"/>
        </a:spcBef>
        <a:spcAft>
          <a:spcPct val="0"/>
        </a:spcAft>
        <a:buClr>
          <a:schemeClr val="tx2"/>
        </a:buClr>
        <a:buFont typeface="Wingdings" pitchFamily="2" charset="2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576226" rtl="0" eaLnBrk="1" fontAlgn="base" hangingPunct="1">
        <a:lnSpc>
          <a:spcPct val="104000"/>
        </a:lnSpc>
        <a:spcBef>
          <a:spcPts val="300"/>
        </a:spcBef>
        <a:spcAft>
          <a:spcPct val="0"/>
        </a:spcAft>
        <a:buClr>
          <a:schemeClr val="tx1"/>
        </a:buClr>
        <a:buSzPct val="70000"/>
        <a:buFont typeface="Wingdings 2" panose="05020102010507070707" pitchFamily="18" charset="2"/>
        <a:buChar char="¡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5886" algn="l" defTabSz="576226" rtl="0" eaLnBrk="1" fontAlgn="base" hangingPunct="1">
        <a:lnSpc>
          <a:spcPct val="104000"/>
        </a:lnSpc>
        <a:spcBef>
          <a:spcPts val="0"/>
        </a:spcBef>
        <a:spcAft>
          <a:spcPct val="0"/>
        </a:spcAft>
        <a:buClr>
          <a:schemeClr val="tx1"/>
        </a:buClr>
        <a:buSzPct val="70000"/>
        <a:buFont typeface="Wingdings 2" panose="05020102010507070707" pitchFamily="18" charset="2"/>
        <a:buChar char="¡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648000" indent="-216000" algn="l" defTabSz="576226" rtl="0" eaLnBrk="1" fontAlgn="base" hangingPunct="1">
        <a:lnSpc>
          <a:spcPct val="104000"/>
        </a:lnSpc>
        <a:spcBef>
          <a:spcPts val="0"/>
        </a:spcBef>
        <a:spcAft>
          <a:spcPct val="0"/>
        </a:spcAft>
        <a:buClr>
          <a:schemeClr val="tx1"/>
        </a:buClr>
        <a:buSzPct val="70000"/>
        <a:buFont typeface="Wingdings 2" panose="05020102010507070707" pitchFamily="18" charset="2"/>
        <a:buChar char="¡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40" indent="-228585" algn="l" defTabSz="457171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09" indent="-228585" algn="l" defTabSz="457171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80" indent="-228585" algn="l" defTabSz="457171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51" indent="-228585" algn="l" defTabSz="457171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1" algn="l" defTabSz="457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2" algn="l" defTabSz="457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3" algn="l" defTabSz="457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83" algn="l" defTabSz="457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54" algn="l" defTabSz="457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25" algn="l" defTabSz="457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95" algn="l" defTabSz="457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65" algn="l" defTabSz="457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04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orient="horz" pos="930" userDrawn="1">
          <p15:clr>
            <a:srgbClr val="F26B43"/>
          </p15:clr>
        </p15:guide>
        <p15:guide id="4" orient="horz" pos="3493" userDrawn="1">
          <p15:clr>
            <a:srgbClr val="F26B43"/>
          </p15:clr>
        </p15:guide>
        <p15:guide id="5" orient="horz" pos="3878" userDrawn="1">
          <p15:clr>
            <a:srgbClr val="F26B43"/>
          </p15:clr>
        </p15:guide>
        <p15:guide id="6" pos="204" userDrawn="1">
          <p15:clr>
            <a:srgbClr val="F26B43"/>
          </p15:clr>
        </p15:guide>
        <p15:guide id="7" pos="7054" userDrawn="1">
          <p15:clr>
            <a:srgbClr val="F26B43"/>
          </p15:clr>
        </p15:guide>
        <p15:guide id="8" orient="horz" pos="3719" userDrawn="1">
          <p15:clr>
            <a:srgbClr val="F26B43"/>
          </p15:clr>
        </p15:guide>
        <p15:guide id="9" orient="horz" pos="3266" userDrawn="1">
          <p15:clr>
            <a:srgbClr val="F26B43"/>
          </p15:clr>
        </p15:guide>
        <p15:guide id="10" orient="horz" pos="703" userDrawn="1">
          <p15:clr>
            <a:srgbClr val="F26B43"/>
          </p15:clr>
        </p15:guide>
        <p15:guide id="11" orient="horz" pos="204" userDrawn="1">
          <p15:clr>
            <a:srgbClr val="F26B43"/>
          </p15:clr>
        </p15:guide>
        <p15:guide id="12" pos="1848" userDrawn="1">
          <p15:clr>
            <a:srgbClr val="F26B43"/>
          </p15:clr>
        </p15:guide>
        <p15:guide id="13" pos="1939" userDrawn="1">
          <p15:clr>
            <a:srgbClr val="F26B43"/>
          </p15:clr>
        </p15:guide>
        <p15:guide id="14" pos="3674" userDrawn="1">
          <p15:clr>
            <a:srgbClr val="F26B43"/>
          </p15:clr>
        </p15:guide>
        <p15:guide id="15" pos="3584" userDrawn="1">
          <p15:clr>
            <a:srgbClr val="F26B43"/>
          </p15:clr>
        </p15:guide>
        <p15:guide id="16" pos="5410" userDrawn="1">
          <p15:clr>
            <a:srgbClr val="F26B43"/>
          </p15:clr>
        </p15:guide>
        <p15:guide id="17" pos="531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0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26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0711" name="Object 7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442421" y="1500"/>
          <a:ext cx="1500" cy="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842" name="think-cell Folie" r:id="rId5" imgW="360" imgH="360" progId="">
                  <p:embed/>
                </p:oleObj>
              </mc:Choice>
              <mc:Fallback>
                <p:oleObj name="think-cell Folie" r:id="rId5" imgW="360" imgH="360" progId="">
                  <p:embed/>
                  <p:pic>
                    <p:nvPicPr>
                      <p:cNvPr id="200711" name="Object 7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2421" y="1500"/>
                        <a:ext cx="1500" cy="15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itel 1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dirty="0" err="1"/>
              <a:t>Funktionalie</a:t>
            </a:r>
            <a:r>
              <a:rPr lang="en-US" dirty="0"/>
              <a:t> </a:t>
            </a:r>
            <a:r>
              <a:rPr lang="en-US" dirty="0" err="1"/>
              <a:t>programmierung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Vavr</a:t>
            </a:r>
            <a:r>
              <a:rPr lang="en-US" dirty="0"/>
              <a:t> und Resilience4j </a:t>
            </a:r>
            <a:endParaRPr lang="de-DE" dirty="0"/>
          </a:p>
        </p:txBody>
      </p:sp>
      <p:sp>
        <p:nvSpPr>
          <p:cNvPr id="14" name="Untertitel 13"/>
          <p:cNvSpPr>
            <a:spLocks noGrp="1"/>
          </p:cNvSpPr>
          <p:nvPr>
            <p:ph type="subTitle" idx="1"/>
          </p:nvPr>
        </p:nvSpPr>
        <p:spPr>
          <a:xfrm>
            <a:off x="1883137" y="4670488"/>
            <a:ext cx="7169474" cy="384080"/>
          </a:xfrm>
        </p:spPr>
        <p:txBody>
          <a:bodyPr/>
          <a:lstStyle/>
          <a:p>
            <a:r>
              <a:rPr lang="de-DE" dirty="0"/>
              <a:t>Robert Winkler</a:t>
            </a:r>
          </a:p>
        </p:txBody>
      </p:sp>
    </p:spTree>
    <p:extLst>
      <p:ext uri="{BB962C8B-B14F-4D97-AF65-F5344CB8AC3E}">
        <p14:creationId xmlns:p14="http://schemas.microsoft.com/office/powerpoint/2010/main" val="297990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Funktionale PROGRAMMIERUNG mit JAVA 8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10</a:t>
            </a:fld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t="16698"/>
          <a:stretch/>
        </p:blipFill>
        <p:spPr>
          <a:xfrm>
            <a:off x="5422741" y="1064741"/>
            <a:ext cx="5591334" cy="3516276"/>
          </a:xfrm>
          <a:prstGeom prst="rect">
            <a:avLst/>
          </a:prstGeom>
        </p:spPr>
      </p:pic>
      <p:sp>
        <p:nvSpPr>
          <p:cNvPr id="11" name="Freeform 8"/>
          <p:cNvSpPr>
            <a:spLocks/>
          </p:cNvSpPr>
          <p:nvPr/>
        </p:nvSpPr>
        <p:spPr bwMode="gray">
          <a:xfrm>
            <a:off x="238125" y="1064741"/>
            <a:ext cx="5429249" cy="448833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Java Collections API 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 err="1"/>
              <a:t>add</a:t>
            </a:r>
            <a:r>
              <a:rPr lang="de-DE" sz="2400" dirty="0"/>
              <a:t>(), </a:t>
            </a:r>
            <a:r>
              <a:rPr lang="de-DE" sz="2400" dirty="0" err="1"/>
              <a:t>remove</a:t>
            </a:r>
            <a:r>
              <a:rPr lang="de-DE" sz="2400" dirty="0"/>
              <a:t>(), </a:t>
            </a:r>
            <a:r>
              <a:rPr lang="de-DE" sz="2400" dirty="0" err="1"/>
              <a:t>clear</a:t>
            </a:r>
            <a:r>
              <a:rPr lang="de-DE" sz="2400" dirty="0"/>
              <a:t>()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Nur drei neue Datenstrukturen (Optional, Stream, </a:t>
            </a:r>
            <a:r>
              <a:rPr lang="de-DE" sz="2400" dirty="0" err="1"/>
              <a:t>CompletableFuture</a:t>
            </a:r>
            <a:r>
              <a:rPr lang="de-DE" sz="2400" dirty="0"/>
              <a:t>)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Nur funktionale Schnittstellen mit bis zu zwei Parametern (</a:t>
            </a:r>
            <a:r>
              <a:rPr lang="de-DE" sz="2400" dirty="0" err="1"/>
              <a:t>Function</a:t>
            </a:r>
            <a:r>
              <a:rPr lang="de-DE" sz="2400" dirty="0"/>
              <a:t>, </a:t>
            </a:r>
            <a:r>
              <a:rPr lang="de-DE" sz="2400" dirty="0" err="1"/>
              <a:t>BiFunction</a:t>
            </a:r>
            <a:r>
              <a:rPr lang="de-DE" sz="2400" dirty="0"/>
              <a:t>, …)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 err="1"/>
              <a:t>Checked</a:t>
            </a:r>
            <a:r>
              <a:rPr lang="de-DE" sz="2400" dirty="0"/>
              <a:t> </a:t>
            </a:r>
            <a:r>
              <a:rPr lang="de-DE" sz="2400" dirty="0" err="1"/>
              <a:t>exceptions</a:t>
            </a:r>
            <a:r>
              <a:rPr lang="de-DE" sz="2400" dirty="0"/>
              <a:t> in Funktionen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Umständliche Collection-API: </a:t>
            </a:r>
            <a:r>
              <a:rPr lang="de-DE" dirty="0" err="1"/>
              <a:t>list.stream</a:t>
            </a:r>
            <a:r>
              <a:rPr lang="de-DE" dirty="0"/>
              <a:t>().</a:t>
            </a:r>
            <a:r>
              <a:rPr lang="de-DE" dirty="0" err="1"/>
              <a:t>map</a:t>
            </a:r>
            <a:r>
              <a:rPr lang="de-DE" dirty="0"/>
              <a:t>(...).</a:t>
            </a:r>
            <a:r>
              <a:rPr lang="de-DE" dirty="0" err="1"/>
              <a:t>collect</a:t>
            </a:r>
            <a:r>
              <a:rPr lang="de-DE" dirty="0"/>
              <a:t>(</a:t>
            </a:r>
            <a:r>
              <a:rPr lang="de-DE" dirty="0" err="1"/>
              <a:t>toList</a:t>
            </a:r>
            <a:r>
              <a:rPr lang="de-DE" dirty="0"/>
              <a:t>())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de-DE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de-DE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de-DE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521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JAVASLANG IST nun VAVR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11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12" y="887413"/>
            <a:ext cx="5830888" cy="1947425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1" r="57406"/>
          <a:stretch/>
        </p:blipFill>
        <p:spPr>
          <a:xfrm rot="10800000">
            <a:off x="7886699" y="2573338"/>
            <a:ext cx="2743199" cy="2151022"/>
          </a:xfrm>
          <a:prstGeom prst="rect">
            <a:avLst/>
          </a:prstGeom>
        </p:spPr>
      </p:pic>
      <p:sp>
        <p:nvSpPr>
          <p:cNvPr id="5" name="Pfeil: nach rechts 4"/>
          <p:cNvSpPr/>
          <p:nvPr/>
        </p:nvSpPr>
        <p:spPr bwMode="gray">
          <a:xfrm rot="1982941">
            <a:off x="4540184" y="2740997"/>
            <a:ext cx="935984" cy="649288"/>
          </a:xfrm>
          <a:prstGeom prst="rightArrow">
            <a:avLst/>
          </a:prstGeom>
          <a:solidFill>
            <a:schemeClr val="bg1"/>
          </a:solidFill>
          <a:ln w="19050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72000" tIns="0" rIns="72000" bIns="36000" rtlCol="0" anchor="ctr"/>
          <a:lstStyle/>
          <a:p>
            <a:pPr indent="3175" algn="ctr" defTabSz="457293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rgbClr val="E20074"/>
              </a:buClr>
              <a:buSzPct val="75000"/>
            </a:pPr>
            <a:endParaRPr lang="de-DE" sz="1800" dirty="0" err="1">
              <a:cs typeface="Arial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862669">
            <a:off x="388598" y="1384941"/>
            <a:ext cx="2275992" cy="854531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2"/>
          <a:srcRect l="42297"/>
          <a:stretch/>
        </p:blipFill>
        <p:spPr>
          <a:xfrm rot="8605569">
            <a:off x="3895399" y="3433727"/>
            <a:ext cx="3716338" cy="2151022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 bwMode="gray">
          <a:xfrm>
            <a:off x="7600950" y="2982099"/>
            <a:ext cx="2914650" cy="1333500"/>
          </a:xfrm>
          <a:prstGeom prst="rect">
            <a:avLst/>
          </a:prstGeom>
          <a:noFill/>
          <a:ln w="19050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72000" tIns="0" rIns="72000" bIns="36000" rtlCol="0" anchor="ctr"/>
          <a:lstStyle/>
          <a:p>
            <a:pPr indent="3175" algn="ctr" defTabSz="457293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rgbClr val="E20074"/>
              </a:buClr>
              <a:buSzPct val="75000"/>
            </a:pPr>
            <a:endParaRPr lang="de-DE" sz="1800" dirty="0" err="1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27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VAVR?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12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9599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Eine Bibliothek die persistente Datenstrukturen und algebraische Datentypen für Java8 bereitstellt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Orientiert sich bei der Namensgebung an Scala</a:t>
            </a:r>
            <a:endParaRPr lang="en-US" sz="24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2693616"/>
            <a:ext cx="10696575" cy="251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35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persistente Datenstrukturen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13</a:t>
            </a:fld>
            <a:endParaRPr 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324000" y="1770575"/>
            <a:ext cx="10944075" cy="378565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List&lt;String&gt;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filterOranges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(List&lt;String&gt;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fruits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fruits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(String::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toUpperCase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fruit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fruit.equals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"ORANGE"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2000" dirty="0">
              <a:solidFill>
                <a:srgbClr val="A9B7C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List&lt;String&gt;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fruits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</a:t>
            </a:r>
            <a:r>
              <a:rPr lang="de-DE" altLang="de-DE" sz="20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"orange"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 err="1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apple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 err="1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lemon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java.util.List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&lt;String&gt; oranges =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filterOranges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fruits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toJavaList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>
              <a:solidFill>
                <a:srgbClr val="CC783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java.util.List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&lt;String&gt;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fruits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Arrays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de-DE" altLang="de-DE" sz="20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asList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"orange"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 err="1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apple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 err="1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lemon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List&lt;String&gt; oranges =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filterOranges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</a:t>
            </a:r>
            <a:r>
              <a:rPr lang="de-DE" altLang="de-DE" sz="20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ofAll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fruits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Freeform 8"/>
          <p:cNvSpPr>
            <a:spLocks/>
          </p:cNvSpPr>
          <p:nvPr/>
        </p:nvSpPr>
        <p:spPr bwMode="gray">
          <a:xfrm>
            <a:off x="123826" y="984190"/>
            <a:ext cx="10182224" cy="712083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Die Datenstrukturen können beliebig konvertiert werden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79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persistente Datenstrukturen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14</a:t>
            </a:fld>
            <a:endParaRPr 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94625" y="912954"/>
            <a:ext cx="11102025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Java9 Factory Methode zur Initialisierung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&lt;String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MonetaryAmount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prices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HashMap.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"orange"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Money.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"EUR"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Money.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1.50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"EUR"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lemon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Money.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"EUR"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Option ist in die API integriert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Option&lt;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MonetaryAmount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peachPrice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prices.get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peach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&lt;String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MonetaryAmount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doubledPrices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prices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mapValues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price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price.multiply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MonetaryAmount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price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"orange"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"orange"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doubledPrices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reduce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MonetaryAmount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price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isEqualTo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Money.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11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"EUR"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79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persistente Datenstrukturen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15</a:t>
            </a:fld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94" y="886348"/>
            <a:ext cx="4432840" cy="480960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192" y="2140116"/>
            <a:ext cx="1943100" cy="3200400"/>
          </a:xfrm>
          <a:prstGeom prst="rect">
            <a:avLst/>
          </a:prstGeom>
        </p:spPr>
      </p:pic>
      <p:sp>
        <p:nvSpPr>
          <p:cNvPr id="9" name="Sprechblase: oval 8"/>
          <p:cNvSpPr/>
          <p:nvPr/>
        </p:nvSpPr>
        <p:spPr bwMode="gray">
          <a:xfrm>
            <a:off x="6810884" y="666750"/>
            <a:ext cx="3723765" cy="1373362"/>
          </a:xfrm>
          <a:prstGeom prst="wedgeEllipseCallout">
            <a:avLst/>
          </a:prstGeom>
          <a:solidFill>
            <a:schemeClr val="bg1"/>
          </a:solidFill>
          <a:ln w="19050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72000" tIns="0" rIns="72000" bIns="36000" rtlCol="0" anchor="ctr"/>
          <a:lstStyle/>
          <a:p>
            <a:pPr indent="3175" algn="ctr" defTabSz="457293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rgbClr val="E20074"/>
              </a:buClr>
              <a:buSzPct val="75000"/>
            </a:pPr>
            <a:endParaRPr lang="de-DE" sz="1800" dirty="0" err="1">
              <a:cs typeface="Arial" charset="0"/>
            </a:endParaRPr>
          </a:p>
        </p:txBody>
      </p:sp>
      <p:sp>
        <p:nvSpPr>
          <p:cNvPr id="7" name="Freeform 8"/>
          <p:cNvSpPr>
            <a:spLocks/>
          </p:cNvSpPr>
          <p:nvPr/>
        </p:nvSpPr>
        <p:spPr bwMode="gray">
          <a:xfrm>
            <a:off x="7553325" y="886349"/>
            <a:ext cx="2314575" cy="796576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</a:pPr>
            <a:r>
              <a:rPr lang="de-DE" sz="2400" dirty="0"/>
              <a:t>OMG! Sehr viele Operatoren!!!!</a:t>
            </a:r>
            <a:endParaRPr lang="de-DE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de-DE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de-DE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2231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</a:t>
            </a:r>
            <a:r>
              <a:rPr lang="de-DE" dirty="0" err="1"/>
              <a:t>Currying</a:t>
            </a: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16</a:t>
            </a:fld>
            <a:endParaRPr lang="en-US" dirty="0"/>
          </a:p>
        </p:txBody>
      </p:sp>
      <p:sp>
        <p:nvSpPr>
          <p:cNvPr id="9" name="Freeform 8"/>
          <p:cNvSpPr>
            <a:spLocks/>
          </p:cNvSpPr>
          <p:nvPr/>
        </p:nvSpPr>
        <p:spPr bwMode="gray">
          <a:xfrm>
            <a:off x="66675" y="756000"/>
            <a:ext cx="9677399" cy="2720625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Erlaubt die partielle Anwendung einer Funktion durch das Umwandeln einer Funktion mit N Argumenten in eine modifizierte Funktion mit N-1 Argumenten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Eine Funktion mit zwei Argumenten f: A1 x A2 → B wird in eine modifizierte Funktion mit einem Argument f’: A1 → (A2 → B) umgewandelt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Das Festsetzen von einem oder mehreren Parametern erfolgt von links nach rechts</a:t>
            </a:r>
            <a:endParaRPr lang="en-US" sz="2400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44962" y="3165017"/>
            <a:ext cx="10125075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Function2&lt;Integer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sum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(a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b) -&gt; a + b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Parameter a wird mit 2 festgesetzt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Function1&lt;Integer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add2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sum.curried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apply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(add2.apply(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isEqualTo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33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</a:t>
            </a:r>
            <a:r>
              <a:rPr lang="de-DE" dirty="0" err="1"/>
              <a:t>Memoization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17</a:t>
            </a:fld>
            <a:endParaRPr lang="en-US" dirty="0"/>
          </a:p>
        </p:txBody>
      </p:sp>
      <p:sp>
        <p:nvSpPr>
          <p:cNvPr id="9" name="Freeform 8"/>
          <p:cNvSpPr>
            <a:spLocks/>
          </p:cNvSpPr>
          <p:nvPr/>
        </p:nvSpPr>
        <p:spPr bwMode="gray">
          <a:xfrm>
            <a:off x="66675" y="1029698"/>
            <a:ext cx="9677399" cy="2720625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Ermöglicht, dass eine Methode nur beim ersten Aufruf ausgeführt wird und bei weiteren Aufrufen der gespeicherte Wert zurückgeliefert wird</a:t>
            </a:r>
            <a:endParaRPr lang="en-US" sz="2400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09042" y="2389478"/>
            <a:ext cx="10797108" cy="193899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Function0&lt;Double&gt;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hashCache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Function0.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memoized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double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randomValue1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hashCache.apply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double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randomValue2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hashCache.apply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(randomValue1).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isEqualTo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(randomValue2)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77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Lifting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18</a:t>
            </a:fld>
            <a:endParaRPr lang="en-US" dirty="0"/>
          </a:p>
        </p:txBody>
      </p:sp>
      <p:sp>
        <p:nvSpPr>
          <p:cNvPr id="9" name="Freeform 8"/>
          <p:cNvSpPr>
            <a:spLocks/>
          </p:cNvSpPr>
          <p:nvPr/>
        </p:nvSpPr>
        <p:spPr bwMode="gray">
          <a:xfrm>
            <a:off x="66675" y="756000"/>
            <a:ext cx="9677399" cy="2720625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Ermöglicht </a:t>
            </a:r>
            <a:r>
              <a:rPr lang="de-DE" altLang="de-DE" dirty="0"/>
              <a:t>eine partielle Funktion in eine totale Funktion umzuwandeln, die den Datentyp Option zurück gibt. 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Eine partielle Funktion von X nach Y ist eine Funktion f: X' → Y, wobei X' eine Teilmenge von X ist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Eine partielle Funktion funktioniert nur für einen Teil der Eingabewerte korrekt und wirft bei einer ungültigen Eingabe einen Fehler</a:t>
            </a:r>
            <a:endParaRPr lang="de-DE" altLang="de-DE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466725" y="3183612"/>
            <a:ext cx="10839449" cy="240065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Function2&lt;Integer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divide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(a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b) -&gt; a / b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Function2&lt;Integer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Option&lt;Integer&gt;&gt;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safeDivide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     </a:t>
            </a:r>
            <a:r>
              <a:rPr kumimoji="0" lang="de-DE" altLang="de-DE" sz="2000" b="0" i="0" u="none" strike="noStrike" cap="none" normalizeH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	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Function2.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lift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divide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= None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Option&lt;Integer&gt; i1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safeDivide.apply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(2)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Option&lt;Integer&gt; i2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safeDivide.apply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21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Algebraische Datentypen 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19</a:t>
            </a:fld>
            <a:endParaRPr lang="en-US" dirty="0"/>
          </a:p>
        </p:txBody>
      </p:sp>
      <p:sp>
        <p:nvSpPr>
          <p:cNvPr id="6" name="Freeform 8"/>
          <p:cNvSpPr>
            <a:spLocks/>
          </p:cNvSpPr>
          <p:nvPr/>
        </p:nvSpPr>
        <p:spPr bwMode="gray">
          <a:xfrm>
            <a:off x="238126" y="9599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</a:pPr>
            <a:r>
              <a:rPr lang="de-DE" dirty="0"/>
              <a:t>Produkttypen: Enthalten in der Regel mehrere Werte, die Felder heißen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Tuple0…8</a:t>
            </a:r>
          </a:p>
          <a:p>
            <a:pPr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</a:pPr>
            <a:endParaRPr lang="de-DE" dirty="0"/>
          </a:p>
          <a:p>
            <a:pPr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</a:pPr>
            <a:r>
              <a:rPr lang="de-DE" dirty="0"/>
              <a:t>Summen- oder Variantentypen: Für jeden Typ gibt es nur eine fixe Anzahl an Varianten</a:t>
            </a:r>
            <a:endParaRPr lang="de-DE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Option (</a:t>
            </a:r>
            <a:r>
              <a:rPr lang="de-DE" sz="2400" dirty="0" err="1"/>
              <a:t>Some</a:t>
            </a:r>
            <a:r>
              <a:rPr lang="de-DE" sz="2400" dirty="0"/>
              <a:t>, None)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Try (</a:t>
            </a:r>
            <a:r>
              <a:rPr lang="de-DE" sz="2400" dirty="0" err="1"/>
              <a:t>Sucess</a:t>
            </a:r>
            <a:r>
              <a:rPr lang="de-DE" sz="2400" dirty="0"/>
              <a:t>, </a:t>
            </a:r>
            <a:r>
              <a:rPr lang="de-DE" sz="2400" dirty="0" err="1"/>
              <a:t>Failure</a:t>
            </a:r>
            <a:r>
              <a:rPr lang="de-DE" sz="2400" dirty="0"/>
              <a:t>)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 err="1"/>
              <a:t>Either</a:t>
            </a:r>
            <a:r>
              <a:rPr lang="de-DE" sz="2400" dirty="0"/>
              <a:t> (</a:t>
            </a:r>
            <a:r>
              <a:rPr lang="de-DE" sz="2400" dirty="0" err="1"/>
              <a:t>Left</a:t>
            </a:r>
            <a:r>
              <a:rPr lang="de-DE" sz="2400" dirty="0"/>
              <a:t>, </a:t>
            </a:r>
            <a:r>
              <a:rPr lang="de-DE" sz="2400" dirty="0" err="1"/>
              <a:t>Right</a:t>
            </a:r>
            <a:r>
              <a:rPr lang="de-DE" sz="2400" dirty="0"/>
              <a:t>)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8901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 mich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</a:t>
            </a:fld>
            <a:endParaRPr lang="en-US" dirty="0"/>
          </a:p>
        </p:txBody>
      </p:sp>
      <p:sp>
        <p:nvSpPr>
          <p:cNvPr id="13" name="Freeform 8"/>
          <p:cNvSpPr>
            <a:spLocks/>
          </p:cNvSpPr>
          <p:nvPr/>
        </p:nvSpPr>
        <p:spPr bwMode="gray">
          <a:xfrm>
            <a:off x="2781300" y="759941"/>
            <a:ext cx="6291263" cy="3133355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en-US" sz="2400" dirty="0"/>
              <a:t>Software </a:t>
            </a:r>
            <a:r>
              <a:rPr lang="en-US" sz="2400" dirty="0" err="1"/>
              <a:t>Architekt</a:t>
            </a:r>
            <a:r>
              <a:rPr lang="en-US" sz="2400" dirty="0"/>
              <a:t> </a:t>
            </a:r>
            <a:r>
              <a:rPr lang="en-US" sz="2400" dirty="0" err="1"/>
              <a:t>bei</a:t>
            </a:r>
            <a:r>
              <a:rPr lang="en-US" sz="2400" dirty="0"/>
              <a:t> Deutsche Telekom – Connected Home (</a:t>
            </a:r>
            <a:r>
              <a:rPr lang="en-US" sz="2400" dirty="0" err="1"/>
              <a:t>Qivicon</a:t>
            </a:r>
            <a:r>
              <a:rPr lang="en-US" sz="2400" dirty="0"/>
              <a:t>)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en-US" sz="2400" dirty="0" err="1"/>
              <a:t>Ersteller</a:t>
            </a:r>
            <a:r>
              <a:rPr lang="en-US" sz="2400" dirty="0"/>
              <a:t> von Swagger2Markup und Resilience4j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en-US" sz="2400" dirty="0" err="1"/>
              <a:t>Vavr</a:t>
            </a:r>
            <a:r>
              <a:rPr lang="en-US" sz="2400" dirty="0"/>
              <a:t>-</a:t>
            </a:r>
            <a:r>
              <a:rPr lang="en-US" sz="2400" dirty="0"/>
              <a:t> Contributor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en-US" sz="2400" dirty="0"/>
              <a:t>Twitter: @</a:t>
            </a:r>
            <a:r>
              <a:rPr lang="en-US" sz="2400" dirty="0" err="1"/>
              <a:t>rbrtwnklr</a:t>
            </a:r>
            <a:endParaRPr lang="en-US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en-US" sz="2400" dirty="0"/>
              <a:t>GitHub: </a:t>
            </a:r>
            <a:r>
              <a:rPr lang="en-US" sz="2400" dirty="0" err="1"/>
              <a:t>RobWin</a:t>
            </a:r>
            <a:endParaRPr lang="en-US" sz="24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75" y="756000"/>
            <a:ext cx="2169042" cy="468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90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TUPLES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20</a:t>
            </a:fld>
            <a:endParaRPr lang="en-US" dirty="0"/>
          </a:p>
        </p:txBody>
      </p:sp>
      <p:sp>
        <p:nvSpPr>
          <p:cNvPr id="6" name="Freeform 8"/>
          <p:cNvSpPr>
            <a:spLocks/>
          </p:cNvSpPr>
          <p:nvPr/>
        </p:nvSpPr>
        <p:spPr bwMode="gray">
          <a:xfrm>
            <a:off x="238125" y="753941"/>
            <a:ext cx="9753599" cy="865309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sz="2400" dirty="0"/>
              <a:t>Es gibt </a:t>
            </a:r>
            <a:r>
              <a:rPr lang="de-DE" sz="2400" dirty="0" err="1"/>
              <a:t>Tuple</a:t>
            </a:r>
            <a:r>
              <a:rPr lang="de-DE" sz="2400" dirty="0"/>
              <a:t> mit bis zu 8 Feldern</a:t>
            </a:r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sz="2400" dirty="0" err="1"/>
              <a:t>Tuples</a:t>
            </a:r>
            <a:r>
              <a:rPr lang="de-DE" sz="2400" dirty="0"/>
              <a:t> sind praktisch, wenn eine Funktion mehr als einen Rückgabewert hat</a:t>
            </a:r>
            <a:endParaRPr lang="en-US" sz="2400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466726" y="2059676"/>
            <a:ext cx="8801100" cy="317009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= (Java, 8)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Tuple2&lt;String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java8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Tuple.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"Java"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= 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vavr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1)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Tuple2&lt;String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vavr1 = java8.map(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s -&gt;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s.substring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>
                <a:solidFill>
                  <a:srgbClr val="6897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 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 err="1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vr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 -&gt; i /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vavr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vavr1.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_1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vavr1.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_2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78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Option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21</a:t>
            </a:fld>
            <a:endParaRPr lang="en-US" dirty="0"/>
          </a:p>
        </p:txBody>
      </p:sp>
      <p:sp>
        <p:nvSpPr>
          <p:cNvPr id="6" name="Freeform 8"/>
          <p:cNvSpPr>
            <a:spLocks/>
          </p:cNvSpPr>
          <p:nvPr/>
        </p:nvSpPr>
        <p:spPr bwMode="gray">
          <a:xfrm>
            <a:off x="238126" y="756000"/>
            <a:ext cx="8834438" cy="725959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altLang="de-DE" sz="2400" dirty="0"/>
              <a:t>Repräsentiert </a:t>
            </a:r>
            <a:r>
              <a:rPr lang="de-DE" dirty="0"/>
              <a:t>einen optionalen Wert (</a:t>
            </a:r>
            <a:r>
              <a:rPr lang="de-DE" dirty="0" err="1"/>
              <a:t>Some</a:t>
            </a:r>
            <a:r>
              <a:rPr lang="de-DE" dirty="0"/>
              <a:t> oder None)</a:t>
            </a:r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Hat mehr Operatoren als Java 8‘s Optional und ist </a:t>
            </a:r>
            <a:r>
              <a:rPr lang="de-DE" dirty="0" err="1"/>
              <a:t>serialisierbar</a:t>
            </a:r>
            <a:endParaRPr lang="de-DE" dirty="0"/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Kann in andere Datentypen wie Try oder </a:t>
            </a:r>
            <a:r>
              <a:rPr lang="de-DE" dirty="0" err="1"/>
              <a:t>Either</a:t>
            </a:r>
            <a:r>
              <a:rPr lang="de-DE" dirty="0"/>
              <a:t> konvertiert werden </a:t>
            </a:r>
            <a:endParaRPr lang="en-US" sz="2400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24000" y="2895867"/>
            <a:ext cx="9725025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helloWorld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Option.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peek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.debug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"Value: {}"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getOrElse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(() -&gt;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"Ich muss weg!"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35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Try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22</a:t>
            </a:fld>
            <a:endParaRPr lang="en-US" dirty="0"/>
          </a:p>
        </p:txBody>
      </p:sp>
      <p:sp>
        <p:nvSpPr>
          <p:cNvPr id="6" name="Freeform 8"/>
          <p:cNvSpPr>
            <a:spLocks/>
          </p:cNvSpPr>
          <p:nvPr/>
        </p:nvSpPr>
        <p:spPr bwMode="gray">
          <a:xfrm>
            <a:off x="238126" y="756000"/>
            <a:ext cx="8834438" cy="725959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altLang="de-DE" sz="2400" dirty="0"/>
              <a:t>Repräsentiert eine Berechnung, die entweder erfolgreich durchgeführt (</a:t>
            </a:r>
            <a:r>
              <a:rPr lang="de-DE" altLang="de-DE" sz="2400" dirty="0" err="1"/>
              <a:t>Success</a:t>
            </a:r>
            <a:r>
              <a:rPr lang="de-DE" altLang="de-DE" sz="2400" dirty="0"/>
              <a:t>) oder mit einem Fehler beendet wurde (</a:t>
            </a:r>
            <a:r>
              <a:rPr lang="de-DE" altLang="de-DE" sz="2400" dirty="0" err="1"/>
              <a:t>Failure</a:t>
            </a:r>
            <a:r>
              <a:rPr lang="de-DE" altLang="de-DE" sz="2400" dirty="0"/>
              <a:t>)</a:t>
            </a:r>
            <a:endParaRPr lang="en-US" sz="2400" dirty="0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24000" y="1715393"/>
            <a:ext cx="10620225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Service Interface mit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Checked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HelloWorldService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sayHelloWorld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(String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throws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BusinessException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Try.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(() -&gt;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.sayHelloWorld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"Robert"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und allen Anwesenden"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recover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BusinessException.</a:t>
            </a:r>
            <a:r>
              <a:rPr lang="de-DE" altLang="de-DE" sz="20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"Ich muss weg!"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onFailure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de-DE" altLang="de-DE" sz="2000" dirty="0" err="1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.warn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 err="1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Handled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2000" dirty="0" err="1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endParaRPr lang="de-DE" altLang="de-DE" sz="44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getOrElse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"Ich muss auch weg"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324001" y="4762001"/>
            <a:ext cx="10620224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HelloWorldService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Try&lt;String&gt;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sayHelloWorld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(String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252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EITHER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23</a:t>
            </a:fld>
            <a:endParaRPr lang="en-US" dirty="0"/>
          </a:p>
        </p:txBody>
      </p:sp>
      <p:sp>
        <p:nvSpPr>
          <p:cNvPr id="6" name="Freeform 8"/>
          <p:cNvSpPr>
            <a:spLocks/>
          </p:cNvSpPr>
          <p:nvPr/>
        </p:nvSpPr>
        <p:spPr bwMode="gray">
          <a:xfrm>
            <a:off x="238126" y="756000"/>
            <a:ext cx="8834438" cy="2149125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Repräsentiert einen Wert aus zwei möglichen Typen</a:t>
            </a:r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Eignet sich als </a:t>
            </a:r>
            <a:r>
              <a:rPr lang="de-DE" dirty="0" err="1"/>
              <a:t>entweder-oder</a:t>
            </a:r>
            <a:r>
              <a:rPr lang="de-DE" dirty="0"/>
              <a:t> Rückgabewert (</a:t>
            </a:r>
            <a:r>
              <a:rPr lang="de-DE" dirty="0" err="1"/>
              <a:t>Right</a:t>
            </a:r>
            <a:r>
              <a:rPr lang="de-DE" dirty="0"/>
              <a:t> oder </a:t>
            </a:r>
            <a:r>
              <a:rPr lang="de-DE" dirty="0" err="1"/>
              <a:t>Left</a:t>
            </a:r>
            <a:r>
              <a:rPr lang="de-DE" dirty="0"/>
              <a:t>)</a:t>
            </a:r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altLang="de-DE" dirty="0"/>
              <a:t>Kann auch als Alternative für Option und Try verwendet werden</a:t>
            </a:r>
          </a:p>
          <a:p>
            <a:pPr marL="918972" lvl="1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altLang="de-DE" dirty="0" err="1"/>
              <a:t>Right</a:t>
            </a:r>
            <a:r>
              <a:rPr lang="de-DE" altLang="de-DE" dirty="0"/>
              <a:t> vergleichbar mit </a:t>
            </a:r>
            <a:r>
              <a:rPr lang="de-DE" altLang="de-DE" dirty="0" err="1"/>
              <a:t>Some</a:t>
            </a:r>
            <a:r>
              <a:rPr lang="de-DE" altLang="de-DE" dirty="0"/>
              <a:t> oder </a:t>
            </a:r>
            <a:r>
              <a:rPr lang="de-DE" altLang="de-DE" dirty="0" err="1"/>
              <a:t>Success</a:t>
            </a:r>
            <a:r>
              <a:rPr lang="de-DE" altLang="de-DE" dirty="0"/>
              <a:t> </a:t>
            </a:r>
          </a:p>
          <a:p>
            <a:pPr marL="918972" lvl="1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altLang="de-DE" dirty="0" err="1"/>
              <a:t>Left</a:t>
            </a:r>
            <a:r>
              <a:rPr lang="de-DE" altLang="de-DE" dirty="0"/>
              <a:t> vergleichbar mit None oder </a:t>
            </a:r>
            <a:r>
              <a:rPr lang="de-DE" altLang="de-DE" dirty="0" err="1"/>
              <a:t>Failure</a:t>
            </a:r>
            <a:r>
              <a:rPr lang="de-DE" altLang="de-DE" dirty="0"/>
              <a:t> </a:t>
            </a:r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431950" y="2971800"/>
            <a:ext cx="10582125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Either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either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Either.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right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either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(String::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toUpperCase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2000" dirty="0">
              <a:solidFill>
                <a:srgbClr val="CC783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isEqualTo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 WORLD"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altLang="de-DE" sz="2000" dirty="0">
              <a:solidFill>
                <a:srgbClr val="CC783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Try&lt;String&gt;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toTry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either.toTry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Option&lt;String&gt;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toOption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either.toOption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156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</a:t>
            </a:r>
            <a:r>
              <a:rPr lang="de-DE" dirty="0" err="1"/>
              <a:t>Lazy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24</a:t>
            </a:fld>
            <a:endParaRPr lang="en-US" dirty="0"/>
          </a:p>
        </p:txBody>
      </p:sp>
      <p:sp>
        <p:nvSpPr>
          <p:cNvPr id="6" name="Freeform 8"/>
          <p:cNvSpPr>
            <a:spLocks/>
          </p:cNvSpPr>
          <p:nvPr/>
        </p:nvSpPr>
        <p:spPr bwMode="gray">
          <a:xfrm>
            <a:off x="238126" y="756000"/>
            <a:ext cx="8834438" cy="2149125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Repräsentiert einen Wert, der unter Umständen noch nicht berechnet wurde</a:t>
            </a:r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Die Berechnung ist thread-safe</a:t>
            </a:r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Kann man mit einem </a:t>
            </a:r>
            <a:r>
              <a:rPr lang="de-DE" dirty="0" err="1"/>
              <a:t>Supplier</a:t>
            </a:r>
            <a:r>
              <a:rPr lang="de-DE" dirty="0"/>
              <a:t> vergleichen, hat aber einen wesentlichen Unterschied: Der berechnete Wert wird </a:t>
            </a:r>
            <a:r>
              <a:rPr lang="de-DE" dirty="0" err="1"/>
              <a:t>gecached</a:t>
            </a:r>
            <a:endParaRPr lang="de-DE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473625" y="2808653"/>
            <a:ext cx="10572750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Lazy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&lt;Double&gt;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lazy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Lazy.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lazy.isEvaluated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lazy.get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       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= 0.123 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generated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lazy.isEvaluated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lazy.get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       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= 0.123 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cached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43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VAVR: PATTERN MATCHING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25</a:t>
            </a:fld>
            <a:endParaRPr lang="en-US" dirty="0"/>
          </a:p>
        </p:txBody>
      </p:sp>
      <p:sp>
        <p:nvSpPr>
          <p:cNvPr id="6" name="Freeform 8"/>
          <p:cNvSpPr>
            <a:spLocks/>
          </p:cNvSpPr>
          <p:nvPr/>
        </p:nvSpPr>
        <p:spPr bwMode="gray">
          <a:xfrm>
            <a:off x="238126" y="756000"/>
            <a:ext cx="8834438" cy="2149125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Pattern </a:t>
            </a:r>
            <a:r>
              <a:rPr lang="de-DE" dirty="0" err="1"/>
              <a:t>Matching</a:t>
            </a:r>
            <a:r>
              <a:rPr lang="de-DE" dirty="0"/>
              <a:t> erlaubt einen Wert gegen Patterns zu prüfen</a:t>
            </a:r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Mächtige Alternative zu </a:t>
            </a:r>
            <a:r>
              <a:rPr lang="de-DE" dirty="0" err="1"/>
              <a:t>Java‘s</a:t>
            </a:r>
            <a:r>
              <a:rPr lang="de-DE" dirty="0"/>
              <a:t> Switch </a:t>
            </a:r>
            <a:r>
              <a:rPr lang="de-DE" dirty="0" err="1"/>
              <a:t>statement</a:t>
            </a:r>
            <a:endParaRPr lang="de-DE" dirty="0"/>
          </a:p>
          <a:p>
            <a:pPr marL="918972" lvl="1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altLang="de-DE" dirty="0"/>
              <a:t>$() - Wildcard </a:t>
            </a:r>
            <a:r>
              <a:rPr lang="de-DE" altLang="de-DE" dirty="0" err="1"/>
              <a:t>pattern</a:t>
            </a:r>
            <a:endParaRPr lang="de-DE" altLang="de-DE" dirty="0"/>
          </a:p>
          <a:p>
            <a:pPr marL="918972" lvl="1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altLang="de-DE" dirty="0"/>
              <a:t>$(</a:t>
            </a:r>
            <a:r>
              <a:rPr lang="de-DE" altLang="de-DE" dirty="0" err="1"/>
              <a:t>value</a:t>
            </a:r>
            <a:r>
              <a:rPr lang="de-DE" altLang="de-DE" dirty="0"/>
              <a:t>) - </a:t>
            </a:r>
            <a:r>
              <a:rPr lang="de-DE" altLang="de-DE" dirty="0" err="1"/>
              <a:t>Equals</a:t>
            </a:r>
            <a:r>
              <a:rPr lang="de-DE" altLang="de-DE" dirty="0"/>
              <a:t> </a:t>
            </a:r>
            <a:r>
              <a:rPr lang="de-DE" altLang="de-DE" dirty="0" err="1"/>
              <a:t>pattern</a:t>
            </a:r>
            <a:endParaRPr lang="de-DE" altLang="de-DE" dirty="0"/>
          </a:p>
          <a:p>
            <a:pPr marL="918972" lvl="1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altLang="de-DE" dirty="0"/>
              <a:t>$(</a:t>
            </a:r>
            <a:r>
              <a:rPr lang="de-DE" altLang="de-DE" dirty="0" err="1"/>
              <a:t>predicate</a:t>
            </a:r>
            <a:r>
              <a:rPr lang="de-DE" altLang="de-DE" dirty="0"/>
              <a:t>) - </a:t>
            </a:r>
            <a:r>
              <a:rPr lang="de-DE" altLang="de-DE" dirty="0" err="1"/>
              <a:t>Conditional</a:t>
            </a:r>
            <a:r>
              <a:rPr lang="de-DE" altLang="de-DE" dirty="0"/>
              <a:t> </a:t>
            </a:r>
            <a:r>
              <a:rPr lang="de-DE" altLang="de-DE" dirty="0" err="1"/>
              <a:t>pattern</a:t>
            </a:r>
            <a:endParaRPr lang="de-DE" altLang="de-DE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422275" y="3070353"/>
            <a:ext cx="10287000" cy="255454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patternMatching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(Integer i){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Match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(i).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-&gt;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"1"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isIn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-&gt; 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"2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3"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anyOf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))))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-&gt;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"4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not (5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6)"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-&gt;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"?"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06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Resilience4j?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26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9599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Eine leichtgewichtige Fehlertoleranz-Bibliothek, die von </a:t>
            </a:r>
            <a:r>
              <a:rPr lang="de-DE" dirty="0" err="1"/>
              <a:t>Netflix</a:t>
            </a:r>
            <a:r>
              <a:rPr lang="de-DE" dirty="0"/>
              <a:t> </a:t>
            </a:r>
            <a:r>
              <a:rPr lang="de-DE" dirty="0" err="1"/>
              <a:t>Hystrix</a:t>
            </a:r>
            <a:r>
              <a:rPr lang="de-DE" dirty="0"/>
              <a:t> inspiriert wurde, aber speziell für funktionale Programmierung konzipiert ist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Stellt Funktionen höherer Ordnung bereit, mit denen funktionale Schnittstellen, Lambda Ausdrücke und Methoden-Referenzen um Funktionalität erweitert werden können</a:t>
            </a:r>
            <a:endParaRPr lang="de-DE" sz="2400" dirty="0"/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 err="1"/>
              <a:t>CircuitBreaker</a:t>
            </a:r>
            <a:r>
              <a:rPr lang="de-DE" sz="2400" dirty="0"/>
              <a:t>: Schützt Funktionen mit einer „Sicherung“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 err="1"/>
              <a:t>RateLimiter</a:t>
            </a:r>
            <a:r>
              <a:rPr lang="de-DE" sz="2400" dirty="0"/>
              <a:t>: Limitiert die </a:t>
            </a:r>
            <a:r>
              <a:rPr lang="de-DE" dirty="0"/>
              <a:t>Rate von Funktionsaufrufen </a:t>
            </a:r>
            <a:endParaRPr lang="de-DE" sz="2400" dirty="0"/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 err="1"/>
              <a:t>Retry</a:t>
            </a:r>
            <a:r>
              <a:rPr lang="de-DE" sz="2400" dirty="0"/>
              <a:t>: Wiederholt </a:t>
            </a:r>
            <a:r>
              <a:rPr lang="de-DE" dirty="0"/>
              <a:t>fehlgeschlagene Funktionen automatisch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 err="1"/>
              <a:t>BulkHead</a:t>
            </a:r>
            <a:r>
              <a:rPr lang="de-DE" sz="2400" dirty="0"/>
              <a:t>: Limitiert die Anzahl gleichzeitiger Funktionsaufrufe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 err="1"/>
              <a:t>TimeLimiter</a:t>
            </a:r>
            <a:r>
              <a:rPr lang="de-DE" sz="2400" dirty="0"/>
              <a:t>: Limitiert die Laufzeit von Funktionen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97089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CIRCUITBREAKER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>
          <a:xfrm>
            <a:off x="10932119" y="6407459"/>
            <a:ext cx="365125" cy="274637"/>
          </a:xfrm>
        </p:spPr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27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9599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632" y="959966"/>
            <a:ext cx="1699048" cy="169904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665" y="2751293"/>
            <a:ext cx="5257206" cy="2023901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238126" y="870101"/>
            <a:ext cx="5759450" cy="39658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Eine Zustandsmaschine mit drei Zuständen: CLOSED, OPEN, HALF_OPEN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Konfigurierbarer Schwellwert für die Fehlerrate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Erlaubt eine konfigurierbare Anzahl von Testaufrufen im HALF_OPEN Zustand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Speichert den Status von Funktionsaufrufen in zwei Bit Ring </a:t>
            </a:r>
            <a:r>
              <a:rPr lang="de-DE" dirty="0" err="1"/>
              <a:t>Buffer</a:t>
            </a:r>
            <a:endParaRPr lang="de-DE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Array mit 16 </a:t>
            </a:r>
            <a:r>
              <a:rPr lang="de-DE" dirty="0" err="1"/>
              <a:t>long</a:t>
            </a:r>
            <a:r>
              <a:rPr lang="de-DE" dirty="0"/>
              <a:t> (64-bit) Werten kann den Status von 1024 Aufrufen speichern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Kein rollendes Zeitfenster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680" y="4835930"/>
            <a:ext cx="1040884" cy="1040884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6558171" y="454669"/>
            <a:ext cx="1233396" cy="33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72000" tIns="36000" rIns="7200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457322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75000"/>
            </a:pPr>
            <a:r>
              <a:rPr lang="de-DE" sz="1800" dirty="0">
                <a:ea typeface="Swagger" pitchFamily="2" charset="0"/>
              </a:rPr>
              <a:t>1000 Aufrufe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8031680" y="5937550"/>
            <a:ext cx="1049848" cy="3607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00" tIns="36000" rIns="7200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457322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75000"/>
            </a:pPr>
            <a:r>
              <a:rPr lang="de-DE" sz="1800" dirty="0">
                <a:ea typeface="Swagger" pitchFamily="2" charset="0"/>
              </a:rPr>
              <a:t>10 Aufrufe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8476836" y="2362275"/>
            <a:ext cx="3045239" cy="2967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72000" tIns="36000" rIns="7200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457322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75000"/>
            </a:pPr>
            <a:r>
              <a:rPr lang="de-DE" altLang="de-DE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CircuitBreakerOpenException</a:t>
            </a:r>
            <a:endParaRPr lang="de-DE" sz="1400" b="1" dirty="0">
              <a:latin typeface="Courier New" panose="02070309020205020404" pitchFamily="49" charset="0"/>
              <a:ea typeface="Swagger" pitchFamily="2" charset="0"/>
              <a:cs typeface="Courier New" panose="02070309020205020404" pitchFamily="49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677501" y="1890510"/>
            <a:ext cx="1013786" cy="2496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72000" tIns="36000" rIns="7200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457322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75000"/>
            </a:pPr>
            <a:r>
              <a:rPr lang="de-DE" sz="1200" b="1" dirty="0">
                <a:ea typeface="Swagger" pitchFamily="2" charset="0"/>
              </a:rPr>
              <a:t>Fehlerrate 50%</a:t>
            </a:r>
          </a:p>
        </p:txBody>
      </p:sp>
    </p:spTree>
    <p:extLst>
      <p:ext uri="{BB962C8B-B14F-4D97-AF65-F5344CB8AC3E}">
        <p14:creationId xmlns:p14="http://schemas.microsoft.com/office/powerpoint/2010/main" val="1838230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CIRCUITBREAKER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28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9599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6" y="756000"/>
            <a:ext cx="11125349" cy="507831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CircuitBreakerConfig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circuitBreakerConfig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CircuitBreakerConfig.</a:t>
            </a:r>
            <a:r>
              <a:rPr lang="de-DE" altLang="de-DE" sz="18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failureRateThreshold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>
                <a:solidFill>
                  <a:srgbClr val="6897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50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waitDurationInOpenState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Duration.</a:t>
            </a:r>
            <a:r>
              <a:rPr lang="de-DE" altLang="de-DE" sz="18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ofSeconds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>
                <a:solidFill>
                  <a:srgbClr val="6897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recordFailure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de-DE" altLang="de-DE" sz="1800" i="1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Match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altLang="de-DE" sz="1800" i="1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i="1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instanceOf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IOException.</a:t>
            </a:r>
            <a:r>
              <a:rPr lang="de-DE" altLang="de-DE" sz="18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altLang="de-DE" sz="18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altLang="de-DE" sz="1800" i="1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i="1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instanceOf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WebApplicationException.</a:t>
            </a:r>
            <a:r>
              <a:rPr lang="de-DE" altLang="de-DE" sz="18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 -&gt; 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ex.getResponse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getStatus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== </a:t>
            </a:r>
            <a:r>
              <a:rPr lang="de-DE" altLang="de-DE" sz="1800" i="1" dirty="0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INTERNAL_SERVER_ERROR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altLang="de-DE" sz="1800" i="1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i="1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altLang="de-DE" sz="18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)))</a:t>
            </a:r>
            <a:b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.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altLang="de-DE" sz="40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backendName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&lt;String&gt;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decoratedSupplier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.sayHelloWorld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"Robert"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decoratedSupplier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getOrElse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"Ich muss weg!"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60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FUNKTION höherer ORDNUNG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29</a:t>
            </a:fld>
            <a:endParaRPr lang="en-US" dirty="0"/>
          </a:p>
        </p:txBody>
      </p:sp>
      <p:sp>
        <p:nvSpPr>
          <p:cNvPr id="8" name="Rechteck 7"/>
          <p:cNvSpPr/>
          <p:nvPr/>
        </p:nvSpPr>
        <p:spPr>
          <a:xfrm>
            <a:off x="238125" y="870101"/>
            <a:ext cx="9791699" cy="431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de-DE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95133" y="1085737"/>
            <a:ext cx="10436380" cy="409525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-&gt; {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CircuitBreakerUtils.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isCallPermitted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50787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returnValue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callable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.call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.onSuccess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returnValue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.onError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throw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19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macht </a:t>
            </a:r>
            <a:r>
              <a:rPr lang="de-DE" dirty="0"/>
              <a:t>Funktionale </a:t>
            </a:r>
            <a:r>
              <a:rPr lang="de-DE" dirty="0" err="1"/>
              <a:t>programmierung</a:t>
            </a:r>
            <a:r>
              <a:rPr lang="de-DE" dirty="0"/>
              <a:t> aus?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8456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en-US" sz="2400" dirty="0" err="1"/>
              <a:t>Funktionen</a:t>
            </a:r>
            <a:r>
              <a:rPr lang="en-US" sz="2400" dirty="0"/>
              <a:t> </a:t>
            </a:r>
            <a:r>
              <a:rPr lang="en-US" sz="2400" dirty="0" err="1"/>
              <a:t>sind</a:t>
            </a:r>
            <a:r>
              <a:rPr lang="en-US" sz="2400" dirty="0"/>
              <a:t> “</a:t>
            </a:r>
            <a:r>
              <a:rPr lang="de-DE" sz="2400" dirty="0"/>
              <a:t>first-class </a:t>
            </a:r>
            <a:r>
              <a:rPr lang="de-DE" sz="2400" dirty="0" err="1"/>
              <a:t>citizen</a:t>
            </a:r>
            <a:r>
              <a:rPr lang="en-US" sz="2400" dirty="0"/>
              <a:t>”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en-US" sz="2400" dirty="0" err="1"/>
              <a:t>Funktionen</a:t>
            </a:r>
            <a:r>
              <a:rPr lang="de-DE" sz="2400" dirty="0"/>
              <a:t> können Variable zugewiesen werden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Funktionen höherer Ordnung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Funktionen können als Parameter übergeben werden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Funktionen können als Resultat zurückgegeben werden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Funktionen ohne Seiteneffekte (Referentielle Transparenz)</a:t>
            </a:r>
            <a:endParaRPr lang="en-US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Komposition von Funktionen (</a:t>
            </a:r>
            <a:r>
              <a:rPr lang="de-DE" sz="2400" dirty="0" err="1"/>
              <a:t>Seperation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Concerns</a:t>
            </a:r>
            <a:r>
              <a:rPr lang="de-DE" sz="2400" dirty="0"/>
              <a:t>)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Persistente (unveränderliche) Datenstrukturen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Algebraische Datentypen (Summen- und Produkt-Typen)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771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CIRCUITBREAKER METRICS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30</a:t>
            </a:fld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81063" y="1845097"/>
            <a:ext cx="10957874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CircuitBreakerRegistry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registry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CircuitBreakerRegistry.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ofDefaults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cb1 = 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registry.circuitBreaker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„name1"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cb2 = 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registry.circuitBreaker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„name2"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CircuitBreaker.Metrics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cb1.getMetrics()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failureRate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metrics.getFailureRate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bufferedCalls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metrics.getNumberOfBufferedCalls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failedCalls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metrics.getNumberOfFailedCalls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successfulCalls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metrics.getNumberOfSuccessfulCalls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notPermittedCalls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metrics.getNumberOfNotPermittedCalls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MetricRegistry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metricRegistry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MetricRegistry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metricRegistry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registerAll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CircuitBreakerMetrics.</a:t>
            </a:r>
            <a:r>
              <a:rPr lang="de-DE" altLang="de-DE" sz="18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ofCircuitBreakerRegistry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registry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238126" y="870102"/>
            <a:ext cx="11077574" cy="86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Es werden Metriken für das Monitoring gemessen 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Metriken können mit Hilfe von </a:t>
            </a:r>
            <a:r>
              <a:rPr lang="de-DE" dirty="0" err="1"/>
              <a:t>Dropwizard</a:t>
            </a:r>
            <a:r>
              <a:rPr lang="de-DE" dirty="0"/>
              <a:t> </a:t>
            </a:r>
            <a:r>
              <a:rPr lang="de-DE" dirty="0" err="1"/>
              <a:t>Metrics</a:t>
            </a:r>
            <a:r>
              <a:rPr lang="de-DE" dirty="0"/>
              <a:t> oder Prometheus exportiert werden</a:t>
            </a:r>
          </a:p>
        </p:txBody>
      </p:sp>
    </p:spTree>
    <p:extLst>
      <p:ext uri="{BB962C8B-B14F-4D97-AF65-F5344CB8AC3E}">
        <p14:creationId xmlns:p14="http://schemas.microsoft.com/office/powerpoint/2010/main" val="91034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CIRCUITBREAKER EVENTS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31</a:t>
            </a:fld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64150" y="834492"/>
            <a:ext cx="10991700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Event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handler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circuitBreaker.getEventPublisher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onSuccess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event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.debug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(…))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onError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event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.warn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(…))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onStateTransition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event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.info(…)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Reactive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RxJava2Adapter.</a:t>
            </a:r>
            <a:r>
              <a:rPr kumimoji="0" lang="de-DE" altLang="de-DE" sz="18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toFlowable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circuitBreaker.getEventPublisher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event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event.getEventType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==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ERROR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CircuitBreakerOnErrorEvent.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subscribe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event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.warn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(…))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altLang="de-DE" sz="18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Circular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CircularEventConsumer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CircuitBreakerEvent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ringBuffer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18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CircularEventConsumer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</a:t>
            </a:r>
            <a:r>
              <a:rPr lang="de-DE" altLang="de-DE" sz="1800" dirty="0">
                <a:solidFill>
                  <a:srgbClr val="6897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circuitBreaker.getEventPublisher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onEvent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ringBuffer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List&lt;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CircuitBreakerEvent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bufferedEvents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ringBuffer.getBufferedEvents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DE" altLang="de-DE" sz="18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75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CIRCUITBREAKER RXjava2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32</a:t>
            </a:fld>
            <a:endParaRPr 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324000" y="3108884"/>
            <a:ext cx="10507513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Observable&lt;String&gt;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methodWhichRetur</a:t>
            </a:r>
            <a:r>
              <a:rPr lang="de-DE" altLang="de-DE" sz="2000" dirty="0" err="1">
                <a:solidFill>
                  <a:srgbClr val="FFC66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nsAnObservable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service.methodWhichReturnsAnObservable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timeout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TimeUnit.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SECONDS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lift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CircuitBreakerOperator.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Freeform 8"/>
          <p:cNvSpPr>
            <a:spLocks/>
          </p:cNvSpPr>
          <p:nvPr/>
        </p:nvSpPr>
        <p:spPr bwMode="gray">
          <a:xfrm>
            <a:off x="238126" y="879826"/>
            <a:ext cx="9610724" cy="482250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/>
              <a:t>Es gibt RxJava2 Operatoren für Observable, </a:t>
            </a:r>
            <a:r>
              <a:rPr lang="de-DE" dirty="0" err="1"/>
              <a:t>Flowable</a:t>
            </a:r>
            <a:r>
              <a:rPr lang="de-DE" dirty="0"/>
              <a:t> und Single</a:t>
            </a:r>
          </a:p>
          <a:p>
            <a:pPr marL="918972" lvl="1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 err="1"/>
              <a:t>CircuitBreaker</a:t>
            </a:r>
            <a:endParaRPr lang="de-DE" dirty="0"/>
          </a:p>
          <a:p>
            <a:pPr marL="918972" lvl="1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 err="1"/>
              <a:t>RateLimiter</a:t>
            </a:r>
            <a:endParaRPr lang="de-DE" dirty="0"/>
          </a:p>
          <a:p>
            <a:pPr marL="918972" lvl="1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r>
              <a:rPr lang="de-DE" dirty="0" err="1"/>
              <a:t>Retry</a:t>
            </a:r>
            <a:endParaRPr lang="de-DE" dirty="0"/>
          </a:p>
          <a:p>
            <a:pPr marL="342900" indent="-3429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00039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RETRY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33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9599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38126" y="987620"/>
            <a:ext cx="10858499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RetryConfig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RetryConfig.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custom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maxAttempts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waitDuration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Duration.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ofMillis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intervalFunction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IntervalFunction.</a:t>
            </a:r>
            <a:r>
              <a:rPr lang="de-DE" altLang="de-DE" sz="1800" i="1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ofExponentialBackoff</a:t>
            </a: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retryOnException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API.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Match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18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instanceOf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IOException.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de-DE" altLang="de-DE" sz="18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Retry.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backendName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&lt;String&gt;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decoratedCallable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.sayHelloWorld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"Robert"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decoratedCallable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Retry.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decoratedCallable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getOrElse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"Ich muss weg!"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43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</a:t>
            </a:r>
            <a:r>
              <a:rPr lang="de-DE" dirty="0" err="1"/>
              <a:t>Ratelimiter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>
          <a:xfrm>
            <a:off x="10932119" y="6407459"/>
            <a:ext cx="365125" cy="274637"/>
          </a:xfrm>
        </p:spPr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34</a:t>
            </a:fld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1851236"/>
            <a:ext cx="7810499" cy="4126793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238125" y="870102"/>
            <a:ext cx="10191750" cy="86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Die Zeit wird in Zyklen eingeteilt. Jeder Zyklus hat eine konfigurierbare Dauer.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Jeder Zyklus erlaubt eine konfigurierbare Anzahl von Funktionsaufruf-Berechtigungen</a:t>
            </a:r>
          </a:p>
        </p:txBody>
      </p:sp>
    </p:spTree>
    <p:extLst>
      <p:ext uri="{BB962C8B-B14F-4D97-AF65-F5344CB8AC3E}">
        <p14:creationId xmlns:p14="http://schemas.microsoft.com/office/powerpoint/2010/main" val="184257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</a:t>
            </a:r>
            <a:r>
              <a:rPr lang="de-DE" dirty="0" err="1"/>
              <a:t>Ratelimiter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35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9599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24000" y="1069159"/>
            <a:ext cx="10715624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RateLimiterConfig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RateLimiterConfig.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custom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timeoutDuration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Duration.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ofMillis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limitRefreshPeriod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Duration.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ofSeconds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limitForPeriod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RateLimiter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rateLimiter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RateLimiter.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backendName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&lt;String&gt;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RateLimiter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rateLimiter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.sayHelloWorld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"Robert"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Try&lt;String&gt;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firstTry.isSuccess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isTrue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Try&lt;String&gt;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secondTry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secondTry.isFailure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isTrue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secondTry.getCause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isInstanceOf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RequestNotPermitted.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78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BULKHEAD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36</a:t>
            </a:fld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24000" y="1171497"/>
            <a:ext cx="10801200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BulkheadConfig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BulkheadConfig.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custom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maxWaitTime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maxConcurrentCalls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Bulkhead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bulkhead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Bulkhead.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"bar"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&lt;String&gt;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decoratedCallable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Bulkhead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bulkhead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.sayHelloWorld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"Robert"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Try&lt;String&gt;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firstTry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decoratedCallable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Try&lt;String&gt;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secondTry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Try.</a:t>
            </a: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decoratedCallable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secondTry.getCause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isInstanceOf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BulkheadFullException.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34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Resilience4j: Spring Boot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37</a:t>
            </a:fld>
            <a:endParaRPr lang="en-US" dirty="0"/>
          </a:p>
        </p:txBody>
      </p:sp>
      <p:sp>
        <p:nvSpPr>
          <p:cNvPr id="6" name="Freeform 8"/>
          <p:cNvSpPr>
            <a:spLocks/>
          </p:cNvSpPr>
          <p:nvPr/>
        </p:nvSpPr>
        <p:spPr bwMode="gray">
          <a:xfrm>
            <a:off x="238126" y="9599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Spring Boot Starter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Konfiguration mittels Spring Boot </a:t>
            </a:r>
            <a:r>
              <a:rPr lang="de-DE" dirty="0" err="1"/>
              <a:t>Config</a:t>
            </a:r>
            <a:r>
              <a:rPr lang="de-DE" dirty="0"/>
              <a:t>-Datei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Annotationen für </a:t>
            </a:r>
            <a:r>
              <a:rPr lang="de-DE" dirty="0" err="1"/>
              <a:t>CircuitBreaker</a:t>
            </a:r>
            <a:r>
              <a:rPr lang="de-DE" dirty="0"/>
              <a:t> und </a:t>
            </a:r>
            <a:r>
              <a:rPr lang="de-DE" dirty="0" err="1"/>
              <a:t>RateLimiter</a:t>
            </a:r>
            <a:endParaRPr lang="de-DE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Neue </a:t>
            </a:r>
            <a:r>
              <a:rPr lang="de-DE" sz="2400" dirty="0" err="1"/>
              <a:t>HealthIndicator</a:t>
            </a:r>
            <a:r>
              <a:rPr lang="de-DE" sz="2400" dirty="0"/>
              <a:t> für </a:t>
            </a:r>
            <a:r>
              <a:rPr lang="de-DE" sz="2400" dirty="0" err="1"/>
              <a:t>CircuitBreaker</a:t>
            </a:r>
            <a:r>
              <a:rPr lang="de-DE" sz="2400" dirty="0"/>
              <a:t> und </a:t>
            </a:r>
            <a:r>
              <a:rPr lang="de-DE" sz="2400" dirty="0" err="1"/>
              <a:t>RateLimiter</a:t>
            </a:r>
            <a:endParaRPr lang="de-DE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Events werden über ein neuen </a:t>
            </a:r>
            <a:r>
              <a:rPr lang="de-DE" sz="2400" dirty="0" err="1"/>
              <a:t>Actuator</a:t>
            </a:r>
            <a:r>
              <a:rPr lang="de-DE" sz="2400" dirty="0"/>
              <a:t> Endpoints veröffentlicht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Metriken werden über den </a:t>
            </a:r>
            <a:r>
              <a:rPr lang="de-DE" sz="2400" dirty="0" err="1"/>
              <a:t>Actuator</a:t>
            </a:r>
            <a:r>
              <a:rPr lang="de-DE" sz="2400" dirty="0"/>
              <a:t> </a:t>
            </a:r>
            <a:r>
              <a:rPr lang="de-DE" sz="2400" dirty="0" err="1"/>
              <a:t>Metrics</a:t>
            </a:r>
            <a:r>
              <a:rPr lang="de-DE" sz="2400" dirty="0"/>
              <a:t> veröffentlicht</a:t>
            </a:r>
            <a:endParaRPr lang="en-US" sz="2400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65126" y="3890486"/>
            <a:ext cx="10560050" cy="147732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@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CircuitBreaker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(backend =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backendA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@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backendAConnector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BackendAConnector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Connector {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...</a:t>
            </a:r>
            <a:b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82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38</a:t>
            </a:fld>
            <a:endParaRPr lang="en-US" dirty="0"/>
          </a:p>
        </p:txBody>
      </p:sp>
      <p:sp>
        <p:nvSpPr>
          <p:cNvPr id="7" name="Textfeld 6"/>
          <p:cNvSpPr txBox="1"/>
          <p:nvPr/>
        </p:nvSpPr>
        <p:spPr>
          <a:xfrm>
            <a:off x="3571875" y="2057400"/>
            <a:ext cx="4623620" cy="148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72000" tIns="36000" rIns="7200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457322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SzPct val="75000"/>
            </a:pPr>
            <a:r>
              <a:rPr lang="de-DE" sz="9600" dirty="0">
                <a:ea typeface="Swagger" pitchFamily="2" charset="0"/>
              </a:rPr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3108315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Komposition von FUNKTIONEN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4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845666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Funktionen können miteinander verkettet werden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Durch Anwendung einer Funktion auf dem Resultat einer anderen Funktion entsteht eine neue Funktion.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Die Funktionen f: X → Y und g: Y → Z können zu einer Funktion h: g(f(x)) verkettet werden mit h: X → Z.</a:t>
            </a:r>
            <a:r>
              <a:rPr lang="de-DE" sz="2400" dirty="0"/>
              <a:t> 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447675" y="3014097"/>
            <a:ext cx="10566400" cy="267765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Function1&lt;Integer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</a:t>
            </a:r>
            <a:r>
              <a:rPr kumimoji="0" lang="de-DE" altLang="de-DE" sz="2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plusOne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a -&gt; a +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Function1&lt;Integer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</a:t>
            </a:r>
            <a:r>
              <a:rPr kumimoji="0" lang="de-DE" altLang="de-DE" sz="2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multiplyByTwo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a -&gt; a *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Function1&lt;Integer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plusOneAndMultiplyBy2 = </a:t>
            </a:r>
            <a:r>
              <a:rPr kumimoji="0" lang="de-DE" altLang="de-DE" sz="2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plusOne.andThen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multiplyByTwo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4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(plusOneAndMultiplyBy2.apply(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)).</a:t>
            </a:r>
            <a:r>
              <a:rPr kumimoji="0" lang="de-DE" altLang="de-DE" sz="2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isEqualTo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48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sind FUNKTIONEN höherer ORDNUNG?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5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874241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  <p:sp>
        <p:nvSpPr>
          <p:cNvPr id="15" name="Freeform 8"/>
          <p:cNvSpPr>
            <a:spLocks/>
          </p:cNvSpPr>
          <p:nvPr/>
        </p:nvSpPr>
        <p:spPr bwMode="gray">
          <a:xfrm>
            <a:off x="247800" y="883744"/>
            <a:ext cx="8834438" cy="9640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Funktionen können als Parameter übergeben werden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Funktionen können als Resultat zurückgegeben werden</a:t>
            </a:r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  <p:sp>
        <p:nvSpPr>
          <p:cNvPr id="16" name="Rectangle 8"/>
          <p:cNvSpPr>
            <a:spLocks noChangeArrowheads="1"/>
          </p:cNvSpPr>
          <p:nvPr/>
        </p:nvSpPr>
        <p:spPr bwMode="auto">
          <a:xfrm>
            <a:off x="238126" y="2295639"/>
            <a:ext cx="10958512" cy="255454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Function1&lt;Function1&lt;Integer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Function1&lt;Integer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multiplyByTwo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(Function1&lt;Integer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-&gt; (Integer y)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B389C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.apply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(y) *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Function1&lt;Integer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Integer&gt;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plusOneAndMultiplyTwo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multiplyByTwo.apply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(a -&gt; a +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plusOneAndMultiplyTwo.apply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)).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isEqualTo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633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Referentielle Transparenz? 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6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756000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Der Aufruf </a:t>
            </a:r>
            <a:r>
              <a:rPr lang="de-DE" sz="2400" dirty="0"/>
              <a:t>einer Funktion mit den selben Parametern liefert stets dasselbe Ergebnis, ist also unabhängig vom Kontext.</a:t>
            </a:r>
            <a:endParaRPr lang="en-US" sz="2400" dirty="0"/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504826" y="1841615"/>
            <a:ext cx="10795950" cy="255454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Mit Seiteneffekt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2000" dirty="0" err="1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globalValue</a:t>
            </a:r>
            <a:r>
              <a:rPr lang="de-DE" altLang="de-DE" sz="2000" dirty="0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altLang="de-DE" sz="2000" dirty="0">
                <a:solidFill>
                  <a:srgbClr val="6897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de-DE" altLang="de-DE" sz="20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2000" dirty="0" err="1">
                <a:solidFill>
                  <a:srgbClr val="FFC66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x) {</a:t>
            </a:r>
            <a:b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altLang="de-DE" sz="20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 err="1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globalValue</a:t>
            </a:r>
            <a:r>
              <a:rPr lang="de-DE" altLang="de-DE" sz="2000" dirty="0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de-DE" altLang="de-DE" sz="2000" dirty="0">
                <a:solidFill>
                  <a:srgbClr val="6897B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DE" altLang="de-DE" sz="20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20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IllegalStateException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"Invalid </a:t>
            </a:r>
            <a:r>
              <a:rPr lang="de-DE" altLang="de-DE" sz="2000" dirty="0" err="1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</a:t>
            </a:r>
            <a:r>
              <a:rPr lang="de-DE" altLang="de-DE" sz="2000" dirty="0">
                <a:solidFill>
                  <a:srgbClr val="6A87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altLang="de-DE" sz="2000" dirty="0" err="1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globalValue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altLang="de-DE" sz="2000" dirty="0" err="1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+ </a:t>
            </a:r>
            <a:r>
              <a:rPr lang="de-DE" altLang="de-DE" sz="2000" dirty="0" err="1">
                <a:solidFill>
                  <a:srgbClr val="9876A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globalValue</a:t>
            </a:r>
            <a: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de-DE" alt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8"/>
          <p:cNvSpPr>
            <a:spLocks noChangeArrowheads="1"/>
          </p:cNvSpPr>
          <p:nvPr/>
        </p:nvSpPr>
        <p:spPr bwMode="auto">
          <a:xfrm>
            <a:off x="504826" y="4541416"/>
            <a:ext cx="10795950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Referentiell transparent</a:t>
            </a:r>
            <a:endParaRPr lang="de-DE" altLang="de-DE" sz="2000" dirty="0">
              <a:solidFill>
                <a:srgbClr val="CC783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y) {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 + y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40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(PURE) Funktionen ohne Seiteneffekte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7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5" y="981075"/>
            <a:ext cx="5734049" cy="4980875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</a:pPr>
            <a:r>
              <a:rPr lang="de-DE" dirty="0"/>
              <a:t>Potentieller Input: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Parameter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 err="1"/>
              <a:t>Instanzvariablen</a:t>
            </a:r>
            <a:endParaRPr lang="de-DE" dirty="0"/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Globale Variablen 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de-DE" sz="2400" dirty="0"/>
          </a:p>
          <a:p>
            <a:pPr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</a:pPr>
            <a:r>
              <a:rPr lang="de-DE" dirty="0"/>
              <a:t>Potentieller Output: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Rückgabewert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 err="1"/>
              <a:t>Instanzvariablen</a:t>
            </a:r>
            <a:endParaRPr lang="de-DE" dirty="0"/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Global Variablen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 err="1"/>
              <a:t>Exception</a:t>
            </a:r>
            <a:endParaRPr lang="de-DE" dirty="0"/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Veränderlicher Parameter</a:t>
            </a:r>
            <a:endParaRPr lang="en-US" sz="2400" dirty="0"/>
          </a:p>
        </p:txBody>
      </p:sp>
      <p:sp>
        <p:nvSpPr>
          <p:cNvPr id="9" name="Pfeil: nach rechts 8"/>
          <p:cNvSpPr/>
          <p:nvPr/>
        </p:nvSpPr>
        <p:spPr bwMode="gray">
          <a:xfrm>
            <a:off x="4622679" y="2238258"/>
            <a:ext cx="1013496" cy="649288"/>
          </a:xfrm>
          <a:prstGeom prst="rightArrow">
            <a:avLst/>
          </a:prstGeom>
          <a:solidFill>
            <a:schemeClr val="bg1"/>
          </a:solidFill>
          <a:ln w="19050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72000" tIns="0" rIns="72000" bIns="36000" rtlCol="0" anchor="ctr"/>
          <a:lstStyle/>
          <a:p>
            <a:pPr indent="3175" algn="ctr" defTabSz="457293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rgbClr val="E20074"/>
              </a:buClr>
              <a:buSzPct val="75000"/>
            </a:pPr>
            <a:endParaRPr lang="de-DE" sz="1800" dirty="0" err="1">
              <a:cs typeface="Arial" charset="0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gray">
          <a:xfrm>
            <a:off x="6124575" y="1133475"/>
            <a:ext cx="3362326" cy="4980875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</a:pPr>
            <a:r>
              <a:rPr lang="de-DE" dirty="0"/>
              <a:t>Potentieller Input: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Parameter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de-DE" sz="2400" dirty="0"/>
          </a:p>
          <a:p>
            <a:pPr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</a:pPr>
            <a:r>
              <a:rPr lang="de-DE" dirty="0"/>
              <a:t>Potentieller Output:</a:t>
            </a:r>
          </a:p>
          <a:p>
            <a:pPr marL="792072" lvl="1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dirty="0"/>
              <a:t>Rückgabewert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397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Imperativ </a:t>
            </a:r>
            <a:r>
              <a:rPr lang="de-DE" dirty="0" err="1"/>
              <a:t>vs</a:t>
            </a:r>
            <a:r>
              <a:rPr lang="de-DE" dirty="0"/>
              <a:t> funktional: </a:t>
            </a:r>
            <a:r>
              <a:rPr lang="de-DE" dirty="0" err="1"/>
              <a:t>Seperation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CONCERNS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8</a:t>
            </a:fld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562125" y="871549"/>
            <a:ext cx="9562950" cy="344709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List&lt;String&gt; </a:t>
            </a:r>
            <a:r>
              <a:rPr lang="de-DE" altLang="de-DE" sz="18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errors</a:t>
            </a:r>
            <a:r>
              <a:rPr lang="de-DE" altLang="de-DE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18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de-DE" altLang="de-DE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de-DE" altLang="de-DE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errorCount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0;</a:t>
            </a:r>
            <a:b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Fileeader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FileReader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BufferedReader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BufferedReader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br.readLine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de-DE" altLang="de-DE" sz="1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errorCount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40</a:t>
            </a:r>
            <a: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null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altLang="de-DE" sz="1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line.startsWith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("ERROR"))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altLang="de-DE" sz="18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errors.add</a:t>
            </a:r>
            <a:r>
              <a:rPr lang="de-DE" altLang="de-DE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DE" altLang="de-DE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altLang="de-DE" sz="1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errorCount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++;</a:t>
            </a:r>
            <a:b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br.readLine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562125" y="4447260"/>
            <a:ext cx="9562950" cy="1138773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List&lt;String&gt; </a:t>
            </a:r>
            <a:r>
              <a:rPr lang="de-DE" altLang="de-DE" sz="2000" dirty="0" err="1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errors</a:t>
            </a:r>
            <a:r>
              <a:rPr lang="de-DE" altLang="de-DE" sz="2000" dirty="0">
                <a:solidFill>
                  <a:srgbClr val="A9B7C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Files.</a:t>
            </a:r>
            <a:r>
              <a:rPr lang="de-DE" altLang="de-DE" sz="1800" i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lines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Paths.</a:t>
            </a:r>
            <a:r>
              <a:rPr lang="de-DE" altLang="de-DE" sz="1800" i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de-DE" altLang="de-DE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DE" altLang="de-DE" sz="1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 -&gt; </a:t>
            </a:r>
            <a:r>
              <a:rPr lang="de-DE" altLang="de-DE" sz="1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l.startsWith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("ERROR"))</a:t>
            </a:r>
            <a:b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lang="de-DE" altLang="de-DE" sz="1800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de-DE" altLang="de-DE" sz="1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(40)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altLang="de-DE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DE" altLang="de-DE" sz="18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de-DE" altLang="de-DE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altLang="de-DE" sz="1800" i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de-DE" altLang="de-DE" sz="1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de-DE" altLang="de-DE" sz="4000" dirty="0">
              <a:solidFill>
                <a:srgbClr val="92D05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679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sind persistente Datenstrukturen?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base">
              <a:spcAft>
                <a:spcPct val="0"/>
              </a:spcAft>
            </a:pPr>
            <a:fld id="{31ED8236-F742-4994-B025-3D78EEC04644}" type="slidenum">
              <a:rPr lang="en-US" smtClean="0"/>
              <a:pPr fontAlgn="base">
                <a:spcAft>
                  <a:spcPct val="0"/>
                </a:spcAft>
              </a:pPr>
              <a:t>9</a:t>
            </a:fld>
            <a:endParaRPr lang="en-US" dirty="0"/>
          </a:p>
        </p:txBody>
      </p:sp>
      <p:sp>
        <p:nvSpPr>
          <p:cNvPr id="4" name="Freeform 8"/>
          <p:cNvSpPr>
            <a:spLocks/>
          </p:cNvSpPr>
          <p:nvPr/>
        </p:nvSpPr>
        <p:spPr bwMode="gray">
          <a:xfrm>
            <a:off x="238126" y="1064741"/>
            <a:ext cx="8834438" cy="3669184"/>
          </a:xfrm>
          <a:custGeom>
            <a:avLst/>
            <a:gdLst>
              <a:gd name="T0" fmla="*/ 2147483647 w 4538"/>
              <a:gd name="T1" fmla="*/ 0 h 1080"/>
              <a:gd name="T2" fmla="*/ 0 w 4538"/>
              <a:gd name="T3" fmla="*/ 0 h 1080"/>
              <a:gd name="T4" fmla="*/ 2147483647 w 4538"/>
              <a:gd name="T5" fmla="*/ 2147483647 h 1080"/>
              <a:gd name="T6" fmla="*/ 0 w 4538"/>
              <a:gd name="T7" fmla="*/ 2147483647 h 1080"/>
              <a:gd name="T8" fmla="*/ 2147483647 w 4538"/>
              <a:gd name="T9" fmla="*/ 2147483647 h 1080"/>
              <a:gd name="T10" fmla="*/ 2147483647 w 4538"/>
              <a:gd name="T11" fmla="*/ 0 h 10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538"/>
              <a:gd name="T19" fmla="*/ 0 h 1080"/>
              <a:gd name="T20" fmla="*/ 4538 w 4538"/>
              <a:gd name="T21" fmla="*/ 1080 h 108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538" h="1080">
                <a:moveTo>
                  <a:pt x="4538" y="0"/>
                </a:moveTo>
                <a:lnTo>
                  <a:pt x="0" y="0"/>
                </a:lnTo>
                <a:lnTo>
                  <a:pt x="105" y="541"/>
                </a:lnTo>
                <a:lnTo>
                  <a:pt x="0" y="1080"/>
                </a:lnTo>
                <a:lnTo>
                  <a:pt x="4538" y="1080"/>
                </a:lnTo>
                <a:lnTo>
                  <a:pt x="4538" y="0"/>
                </a:lnTo>
              </a:path>
            </a:pathLst>
          </a:custGeom>
          <a:solidFill>
            <a:schemeClr val="bg1"/>
          </a:solidFill>
          <a:ln w="19050" cap="sq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lIns="360000" tIns="72000" rIns="108000" bIns="72000" anchor="t"/>
          <a:lstStyle/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Liefert bei einer Änderung </a:t>
            </a:r>
            <a:r>
              <a:rPr lang="de-DE" dirty="0"/>
              <a:t>eine veränderte Kopie von sich selbst zurück liefert und behält ihren vorherigen Zustand</a:t>
            </a:r>
            <a:endParaRPr lang="de-DE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r>
              <a:rPr lang="de-DE" sz="2400" dirty="0"/>
              <a:t>Datenstrukturen </a:t>
            </a:r>
            <a:r>
              <a:rPr lang="de-DE" dirty="0"/>
              <a:t>können sie sich im Speicher vorgehaltene Werte teilen</a:t>
            </a:r>
            <a:endParaRPr lang="de-DE" sz="2400" dirty="0"/>
          </a:p>
          <a:p>
            <a:pPr marL="216000" indent="-216000">
              <a:lnSpc>
                <a:spcPct val="104000"/>
              </a:lnSpc>
              <a:spcBef>
                <a:spcPts val="300"/>
              </a:spcBef>
              <a:buClr>
                <a:schemeClr val="tx1"/>
              </a:buClr>
              <a:buSzPct val="70000"/>
              <a:buFont typeface="Wingdings 2" panose="05020102010507070707" pitchFamily="18" charset="2"/>
              <a:buChar char="¡"/>
            </a:pPr>
            <a:endParaRPr lang="en-US" sz="24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237" y="4973638"/>
            <a:ext cx="2476500" cy="81915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35" y="5002213"/>
            <a:ext cx="2476500" cy="381000"/>
          </a:xfrm>
          <a:prstGeom prst="rect">
            <a:avLst/>
          </a:prstGeom>
        </p:spPr>
      </p:pic>
      <p:sp>
        <p:nvSpPr>
          <p:cNvPr id="8" name="Pfeil: nach rechts 7"/>
          <p:cNvSpPr/>
          <p:nvPr/>
        </p:nvSpPr>
        <p:spPr bwMode="gray">
          <a:xfrm>
            <a:off x="4194494" y="4939271"/>
            <a:ext cx="935984" cy="649288"/>
          </a:xfrm>
          <a:prstGeom prst="rightArrow">
            <a:avLst/>
          </a:prstGeom>
          <a:solidFill>
            <a:schemeClr val="bg1"/>
          </a:solidFill>
          <a:ln w="19050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72000" tIns="0" rIns="72000" bIns="36000" rtlCol="0" anchor="ctr"/>
          <a:lstStyle/>
          <a:p>
            <a:pPr indent="3175" algn="ctr" defTabSz="457293" fontAlgn="base">
              <a:lnSpc>
                <a:spcPct val="104000"/>
              </a:lnSpc>
              <a:spcBef>
                <a:spcPct val="25000"/>
              </a:spcBef>
              <a:spcAft>
                <a:spcPct val="0"/>
              </a:spcAft>
              <a:buClr>
                <a:srgbClr val="E20074"/>
              </a:buClr>
              <a:buSzPct val="75000"/>
            </a:pPr>
            <a:endParaRPr lang="de-DE" sz="1800" dirty="0" err="1">
              <a:cs typeface="Arial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562125" y="2905163"/>
            <a:ext cx="8410425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List&lt;Integer&gt; list1 = </a:t>
            </a:r>
            <a:r>
              <a:rPr kumimoji="0" lang="de-DE" altLang="de-DE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List.</a:t>
            </a:r>
            <a:r>
              <a:rPr kumimoji="0" lang="de-DE" altLang="de-DE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List&lt;Integer&gt; list2 = list1.replace(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de-DE" alt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227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m_strFormatTime&gt;%d.%m.%Y&lt;/m_strFormatTime&gt;&lt;/m_precDefaultDate&gt;&lt;m_precDefaultYear&gt;&lt;m_bNumberIsYear val=&quot;0&quot;/&gt;&lt;m_strFormatTime&gt;%Y&lt;/m_strFormatTime&gt;&lt;/m_precDefaultYear&gt;&lt;m_precDefaultQuarter&gt;&lt;m_bNumberIsYear val=&quot;0&quot;/&gt;&lt;m_strFormatTime&gt;Q%5&lt;/m_strFormatTime&gt;&lt;/m_precDefaultQuarter&gt;&lt;m_precDefaultMonth/&gt;&lt;m_precDefaultWeek/&gt;&lt;m_precDefaultDay&gt;&lt;m_bNumberIsYear val=&quot;0&quot;/&gt;&lt;m_strFormatTime&gt;%#d&lt;/m_strFormatTime&gt;&lt;/m_precDefaultDay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ok.JfWbgkqBZAtIq43uE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7qWvEB4Tka0J13yOaczV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MXMxcyk3UC597fJ_rjkr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elekom 16:9 2015 INT">
  <a:themeElements>
    <a:clrScheme name="Telekom screen colors">
      <a:dk1>
        <a:srgbClr val="4B4B4B"/>
      </a:dk1>
      <a:lt1>
        <a:srgbClr val="FFFFFF"/>
      </a:lt1>
      <a:dk2>
        <a:srgbClr val="E20074"/>
      </a:dk2>
      <a:lt2>
        <a:srgbClr val="A4A4A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6C6C6C"/>
      </a:folHlink>
    </a:clrScheme>
    <a:fontScheme name="Vorschlag April 2015_Typo">
      <a:majorFont>
        <a:latin typeface="TeleGrotesk Headline Ultra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bg1"/>
        </a:solidFill>
        <a:ln w="19050" algn="ctr">
          <a:solidFill>
            <a:schemeClr val="tx2"/>
          </a:solidFill>
          <a:miter lim="800000"/>
          <a:headEnd/>
          <a:tailEnd/>
        </a:ln>
        <a:effectLst/>
      </a:spPr>
      <a:bodyPr lIns="72000" tIns="0" rIns="72000" bIns="36000" rtlCol="0" anchor="ctr"/>
      <a:lstStyle>
        <a:defPPr indent="3175" algn="ctr" defTabSz="457293" fontAlgn="base">
          <a:lnSpc>
            <a:spcPct val="104000"/>
          </a:lnSpc>
          <a:spcBef>
            <a:spcPct val="25000"/>
          </a:spcBef>
          <a:spcAft>
            <a:spcPct val="0"/>
          </a:spcAft>
          <a:buClr>
            <a:srgbClr val="E20074"/>
          </a:buClr>
          <a:buSzPct val="75000"/>
          <a:defRPr sz="1800" dirty="0" err="1" smtClean="0">
            <a:cs typeface="Arial" charset="0"/>
          </a:defRPr>
        </a:defPPr>
      </a:lstStyle>
    </a:spDef>
    <a:lnDef>
      <a:spPr>
        <a:ln w="1905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  <a:ln w="9525">
          <a:noFill/>
          <a:miter lim="800000"/>
          <a:headEnd/>
          <a:tailEnd/>
        </a:ln>
      </a:spPr>
      <a:bodyPr vert="horz" wrap="square" lIns="72000" tIns="36000" rIns="72000" bIns="36000" numCol="1" rtlCol="0" anchor="t" anchorCtr="0" compatLnSpc="1">
        <a:prstTxWarp prst="textNoShape">
          <a:avLst/>
        </a:prstTxWarp>
        <a:spAutoFit/>
      </a:bodyPr>
      <a:lstStyle>
        <a:defPPr defTabSz="457322" fontAlgn="base">
          <a:lnSpc>
            <a:spcPct val="104000"/>
          </a:lnSpc>
          <a:spcBef>
            <a:spcPct val="25000"/>
          </a:spcBef>
          <a:spcAft>
            <a:spcPct val="0"/>
          </a:spcAft>
          <a:buClr>
            <a:schemeClr val="tx1"/>
          </a:buClr>
          <a:buSzPct val="75000"/>
          <a:defRPr sz="1800" dirty="0" err="1" smtClean="0">
            <a:ea typeface="Swagger" pitchFamily="2" charset="0"/>
          </a:defRPr>
        </a:defPPr>
      </a:lstStyle>
    </a:txDef>
  </a:objectDefaults>
  <a:extraClrSchemeLst>
    <a:extraClrScheme>
      <a:clrScheme name="Telekom screen colors">
        <a:dk1>
          <a:srgbClr val="4B4B4B"/>
        </a:dk1>
        <a:lt1>
          <a:srgbClr val="FFFFFF"/>
        </a:lt1>
        <a:dk2>
          <a:srgbClr val="E20074"/>
        </a:dk2>
        <a:lt2>
          <a:srgbClr val="A4A4A4"/>
        </a:lt2>
        <a:accent1>
          <a:srgbClr val="1063AD"/>
        </a:accent1>
        <a:accent2>
          <a:srgbClr val="53BAF2"/>
        </a:accent2>
        <a:accent3>
          <a:srgbClr val="1BADA2"/>
        </a:accent3>
        <a:accent4>
          <a:srgbClr val="BFCB44"/>
        </a:accent4>
        <a:accent5>
          <a:srgbClr val="FFD329"/>
        </a:accent5>
        <a:accent6>
          <a:srgbClr val="FF9A1E"/>
        </a:accent6>
        <a:hlink>
          <a:srgbClr val="E20074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16zu9_Chartpool_20150608.pptx" id="{B1452720-7520-4D9E-B9ED-20AEF7CACA91}" vid="{0A44F166-3C81-41C7-882D-66DB7ABEEA43}"/>
    </a:ext>
  </a:extLst>
</a:theme>
</file>

<file path=ppt/theme/theme2.xml><?xml version="1.0" encoding="utf-8"?>
<a:theme xmlns:a="http://schemas.openxmlformats.org/drawingml/2006/main" name="Larissa-Design">
  <a:themeElements>
    <a:clrScheme name="Telekom Screenfarben">
      <a:dk1>
        <a:srgbClr val="4B4B4B"/>
      </a:dk1>
      <a:lt1>
        <a:sysClr val="window" lastClr="FFFFFF"/>
      </a:lt1>
      <a:dk2>
        <a:srgbClr val="E20074"/>
      </a:dk2>
      <a:lt2>
        <a:srgbClr val="A4A4A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6C6C6C"/>
      </a:folHlink>
    </a:clrScheme>
    <a:fontScheme name="T_PPT Fonts">
      <a:majorFont>
        <a:latin typeface="TeleGrotesk Headline Ultra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Telekom Screenfarben">
      <a:dk1>
        <a:srgbClr val="4B4B4B"/>
      </a:dk1>
      <a:lt1>
        <a:sysClr val="window" lastClr="FFFFFF"/>
      </a:lt1>
      <a:dk2>
        <a:srgbClr val="E20074"/>
      </a:dk2>
      <a:lt2>
        <a:srgbClr val="A4A4A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992C99"/>
      </a:hlink>
      <a:folHlink>
        <a:srgbClr val="6C6C6C"/>
      </a:folHlink>
    </a:clrScheme>
    <a:fontScheme name="T_PPT Fonts">
      <a:majorFont>
        <a:latin typeface="TeleGrotesk Headline Ultra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T_MASTER_16-9_EN_20150828</Template>
  <TotalTime>0</TotalTime>
  <Words>1176</Words>
  <Application>Microsoft Office PowerPoint</Application>
  <PresentationFormat>Benutzerdefiniert</PresentationFormat>
  <Paragraphs>260</Paragraphs>
  <Slides>38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51" baseType="lpstr">
      <vt:lpstr>Arial Unicode MS</vt:lpstr>
      <vt:lpstr>Arial</vt:lpstr>
      <vt:lpstr>Courier New</vt:lpstr>
      <vt:lpstr>Swagger</vt:lpstr>
      <vt:lpstr>TeleGrotesk Headline</vt:lpstr>
      <vt:lpstr>TeleGrotesk Headline Ultra</vt:lpstr>
      <vt:lpstr>Tele-GroteskFet</vt:lpstr>
      <vt:lpstr>Tele-GroteskNor</vt:lpstr>
      <vt:lpstr>Tele-GroteskUlt</vt:lpstr>
      <vt:lpstr>Wingdings</vt:lpstr>
      <vt:lpstr>Wingdings 2</vt:lpstr>
      <vt:lpstr>Telekom 16:9 2015 INT</vt:lpstr>
      <vt:lpstr>think-cell Folie</vt:lpstr>
      <vt:lpstr>Funktionalie programmierung mit Vavr und Resilience4j </vt:lpstr>
      <vt:lpstr>Über mich</vt:lpstr>
      <vt:lpstr>WAS macht Funktionale programmierung aus?</vt:lpstr>
      <vt:lpstr>Komposition von FUNKTIONEN</vt:lpstr>
      <vt:lpstr>Was sind FUNKTIONEN höherer ORDNUNG?</vt:lpstr>
      <vt:lpstr>WAS ist Referentielle Transparenz? </vt:lpstr>
      <vt:lpstr>(PURE) Funktionen ohne Seiteneffekte</vt:lpstr>
      <vt:lpstr>Imperativ vs funktional: Seperation of CONCERNS</vt:lpstr>
      <vt:lpstr>Was sind persistente Datenstrukturen?</vt:lpstr>
      <vt:lpstr>Funktionale PROGRAMMIERUNG mit JAVA 8</vt:lpstr>
      <vt:lpstr>JAVASLANG IST nun VAVR</vt:lpstr>
      <vt:lpstr>Was ist VAVR?</vt:lpstr>
      <vt:lpstr>VAVR: persistente Datenstrukturen</vt:lpstr>
      <vt:lpstr>VAVR: persistente Datenstrukturen</vt:lpstr>
      <vt:lpstr>VAVR: persistente Datenstrukturen</vt:lpstr>
      <vt:lpstr>VAVR: Currying </vt:lpstr>
      <vt:lpstr>VAVR: Memoization  </vt:lpstr>
      <vt:lpstr>VAVR: Lifting   </vt:lpstr>
      <vt:lpstr>VAVR: Algebraische Datentypen    </vt:lpstr>
      <vt:lpstr>VAVR: TUPLES   </vt:lpstr>
      <vt:lpstr>VAVR: Option   </vt:lpstr>
      <vt:lpstr>VAVR: Try   </vt:lpstr>
      <vt:lpstr>VAVR: EITHER   </vt:lpstr>
      <vt:lpstr>VAVR: Lazy   </vt:lpstr>
      <vt:lpstr>VAVR: PATTERN MATCHING   </vt:lpstr>
      <vt:lpstr>Was ist Resilience4j?</vt:lpstr>
      <vt:lpstr>Resilience4j: CIRCUITBREAKER</vt:lpstr>
      <vt:lpstr>Resilience4j: CIRCUITBREAKER</vt:lpstr>
      <vt:lpstr>Resilience4j: FUNKTION höherer ORDNUNG</vt:lpstr>
      <vt:lpstr>Resilience4j: CIRCUITBREAKER METRICS</vt:lpstr>
      <vt:lpstr>Resilience4j: CIRCUITBREAKER EVENTS</vt:lpstr>
      <vt:lpstr>Resilience4j: CIRCUITBREAKER RXjava2</vt:lpstr>
      <vt:lpstr>Resilience4j: RETRY</vt:lpstr>
      <vt:lpstr>Resilience4j: Ratelimiter</vt:lpstr>
      <vt:lpstr>Resilience4j: Ratelimiter</vt:lpstr>
      <vt:lpstr>Resilience4j: BULKHEAD</vt:lpstr>
      <vt:lpstr>Resilience4j: Spring Boot</vt:lpstr>
      <vt:lpstr>PowerPoint-Präsentation</vt:lpstr>
    </vt:vector>
  </TitlesOfParts>
  <Company>Detecon International GmbH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Telekom Powerpoint Master Format 16:9</dc:title>
  <dc:creator>dtc102415</dc:creator>
  <cp:lastModifiedBy>Winkler, Robert</cp:lastModifiedBy>
  <cp:revision>365</cp:revision>
  <dcterms:created xsi:type="dcterms:W3CDTF">2016-08-19T15:43:19Z</dcterms:created>
  <dcterms:modified xsi:type="dcterms:W3CDTF">2017-06-13T09:20:59Z</dcterms:modified>
</cp:coreProperties>
</file>